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4" r:id="rId3"/>
    <p:sldId id="275" r:id="rId4"/>
    <p:sldId id="276" r:id="rId5"/>
    <p:sldId id="277" r:id="rId6"/>
    <p:sldId id="265" r:id="rId7"/>
    <p:sldId id="283" r:id="rId8"/>
    <p:sldId id="293" r:id="rId9"/>
    <p:sldId id="298" r:id="rId10"/>
    <p:sldId id="292" r:id="rId11"/>
    <p:sldId id="300" r:id="rId12"/>
    <p:sldId id="290" r:id="rId13"/>
    <p:sldId id="299" r:id="rId14"/>
    <p:sldId id="279" r:id="rId15"/>
    <p:sldId id="285" r:id="rId16"/>
    <p:sldId id="304" r:id="rId17"/>
    <p:sldId id="288" r:id="rId18"/>
    <p:sldId id="302" r:id="rId19"/>
    <p:sldId id="286" r:id="rId20"/>
    <p:sldId id="268" r:id="rId21"/>
    <p:sldId id="273" r:id="rId22"/>
    <p:sldId id="269" r:id="rId23"/>
    <p:sldId id="267" r:id="rId24"/>
    <p:sldId id="306" r:id="rId25"/>
    <p:sldId id="30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719"/>
  </p:normalViewPr>
  <p:slideViewPr>
    <p:cSldViewPr snapToGrid="0" snapToObjects="1">
      <p:cViewPr>
        <p:scale>
          <a:sx n="120" d="100"/>
          <a:sy n="120" d="100"/>
        </p:scale>
        <p:origin x="2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9F886-3FC5-CA44-A4BA-5A7112F2F7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87FF5C8-B399-5B44-ABBA-C7EA9C7620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E70D987-10DD-D74C-B328-06B878B7D3CB}"/>
              </a:ext>
            </a:extLst>
          </p:cNvPr>
          <p:cNvSpPr>
            <a:spLocks noGrp="1"/>
          </p:cNvSpPr>
          <p:nvPr>
            <p:ph type="dt" sz="half" idx="10"/>
          </p:nvPr>
        </p:nvSpPr>
        <p:spPr/>
        <p:txBody>
          <a:bodyPr/>
          <a:lstStyle/>
          <a:p>
            <a:fld id="{E3C75FBD-8F54-6A43-930C-E18C04E5A1D2}" type="datetimeFigureOut">
              <a:rPr lang="en-US" smtClean="0"/>
              <a:t>8/5/21</a:t>
            </a:fld>
            <a:endParaRPr lang="en-US"/>
          </a:p>
        </p:txBody>
      </p:sp>
      <p:sp>
        <p:nvSpPr>
          <p:cNvPr id="5" name="Footer Placeholder 4">
            <a:extLst>
              <a:ext uri="{FF2B5EF4-FFF2-40B4-BE49-F238E27FC236}">
                <a16:creationId xmlns:a16="http://schemas.microsoft.com/office/drawing/2014/main" id="{AB73AF96-565B-0242-A57B-E37ECF172C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918F22-B630-3A48-8465-15F9CE340551}"/>
              </a:ext>
            </a:extLst>
          </p:cNvPr>
          <p:cNvSpPr>
            <a:spLocks noGrp="1"/>
          </p:cNvSpPr>
          <p:nvPr>
            <p:ph type="sldNum" sz="quarter" idx="12"/>
          </p:nvPr>
        </p:nvSpPr>
        <p:spPr/>
        <p:txBody>
          <a:bodyPr/>
          <a:lstStyle/>
          <a:p>
            <a:fld id="{01B28250-D997-A347-B892-6B230EFBDDAD}" type="slidenum">
              <a:rPr lang="en-US" smtClean="0"/>
              <a:t>‹#›</a:t>
            </a:fld>
            <a:endParaRPr lang="en-US"/>
          </a:p>
        </p:txBody>
      </p:sp>
    </p:spTree>
    <p:extLst>
      <p:ext uri="{BB962C8B-B14F-4D97-AF65-F5344CB8AC3E}">
        <p14:creationId xmlns:p14="http://schemas.microsoft.com/office/powerpoint/2010/main" val="435590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65BDC-A672-6248-965D-826D3B5AEA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4CD5AC0-319A-EA4F-B28E-14DC7BAE94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19EFE1-EB7D-0949-90E8-3473E8E7B2AE}"/>
              </a:ext>
            </a:extLst>
          </p:cNvPr>
          <p:cNvSpPr>
            <a:spLocks noGrp="1"/>
          </p:cNvSpPr>
          <p:nvPr>
            <p:ph type="dt" sz="half" idx="10"/>
          </p:nvPr>
        </p:nvSpPr>
        <p:spPr/>
        <p:txBody>
          <a:bodyPr/>
          <a:lstStyle/>
          <a:p>
            <a:fld id="{E3C75FBD-8F54-6A43-930C-E18C04E5A1D2}" type="datetimeFigureOut">
              <a:rPr lang="en-US" smtClean="0"/>
              <a:t>8/5/21</a:t>
            </a:fld>
            <a:endParaRPr lang="en-US"/>
          </a:p>
        </p:txBody>
      </p:sp>
      <p:sp>
        <p:nvSpPr>
          <p:cNvPr id="5" name="Footer Placeholder 4">
            <a:extLst>
              <a:ext uri="{FF2B5EF4-FFF2-40B4-BE49-F238E27FC236}">
                <a16:creationId xmlns:a16="http://schemas.microsoft.com/office/drawing/2014/main" id="{7F120EE8-C8C1-DC44-8CF2-A21A5FC288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63CCD0-A851-7240-9B77-452091908B47}"/>
              </a:ext>
            </a:extLst>
          </p:cNvPr>
          <p:cNvSpPr>
            <a:spLocks noGrp="1"/>
          </p:cNvSpPr>
          <p:nvPr>
            <p:ph type="sldNum" sz="quarter" idx="12"/>
          </p:nvPr>
        </p:nvSpPr>
        <p:spPr/>
        <p:txBody>
          <a:bodyPr/>
          <a:lstStyle/>
          <a:p>
            <a:fld id="{01B28250-D997-A347-B892-6B230EFBDDAD}" type="slidenum">
              <a:rPr lang="en-US" smtClean="0"/>
              <a:t>‹#›</a:t>
            </a:fld>
            <a:endParaRPr lang="en-US"/>
          </a:p>
        </p:txBody>
      </p:sp>
    </p:spTree>
    <p:extLst>
      <p:ext uri="{BB962C8B-B14F-4D97-AF65-F5344CB8AC3E}">
        <p14:creationId xmlns:p14="http://schemas.microsoft.com/office/powerpoint/2010/main" val="2834971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0F3B8B-0B32-954D-8216-3DE8690A4B3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6ECEBDF-EF19-624F-8AA1-48BD3A33863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8031D1-455D-FC42-9C24-CA17EF6638B1}"/>
              </a:ext>
            </a:extLst>
          </p:cNvPr>
          <p:cNvSpPr>
            <a:spLocks noGrp="1"/>
          </p:cNvSpPr>
          <p:nvPr>
            <p:ph type="dt" sz="half" idx="10"/>
          </p:nvPr>
        </p:nvSpPr>
        <p:spPr/>
        <p:txBody>
          <a:bodyPr/>
          <a:lstStyle/>
          <a:p>
            <a:fld id="{E3C75FBD-8F54-6A43-930C-E18C04E5A1D2}" type="datetimeFigureOut">
              <a:rPr lang="en-US" smtClean="0"/>
              <a:t>8/5/21</a:t>
            </a:fld>
            <a:endParaRPr lang="en-US"/>
          </a:p>
        </p:txBody>
      </p:sp>
      <p:sp>
        <p:nvSpPr>
          <p:cNvPr id="5" name="Footer Placeholder 4">
            <a:extLst>
              <a:ext uri="{FF2B5EF4-FFF2-40B4-BE49-F238E27FC236}">
                <a16:creationId xmlns:a16="http://schemas.microsoft.com/office/drawing/2014/main" id="{F76A6CF9-F55C-6D4B-BEEA-A1A060D3EA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E2817F-E328-3A4D-B3F7-930EDCC0935D}"/>
              </a:ext>
            </a:extLst>
          </p:cNvPr>
          <p:cNvSpPr>
            <a:spLocks noGrp="1"/>
          </p:cNvSpPr>
          <p:nvPr>
            <p:ph type="sldNum" sz="quarter" idx="12"/>
          </p:nvPr>
        </p:nvSpPr>
        <p:spPr/>
        <p:txBody>
          <a:bodyPr/>
          <a:lstStyle/>
          <a:p>
            <a:fld id="{01B28250-D997-A347-B892-6B230EFBDDAD}" type="slidenum">
              <a:rPr lang="en-US" smtClean="0"/>
              <a:t>‹#›</a:t>
            </a:fld>
            <a:endParaRPr lang="en-US"/>
          </a:p>
        </p:txBody>
      </p:sp>
    </p:spTree>
    <p:extLst>
      <p:ext uri="{BB962C8B-B14F-4D97-AF65-F5344CB8AC3E}">
        <p14:creationId xmlns:p14="http://schemas.microsoft.com/office/powerpoint/2010/main" val="1393446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40833-84B3-CA4F-91F0-C2943441D9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9895C4-4368-AB42-82EC-A04887B3AE3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F5BAED-F0D8-F147-A086-517729037E25}"/>
              </a:ext>
            </a:extLst>
          </p:cNvPr>
          <p:cNvSpPr>
            <a:spLocks noGrp="1"/>
          </p:cNvSpPr>
          <p:nvPr>
            <p:ph type="dt" sz="half" idx="10"/>
          </p:nvPr>
        </p:nvSpPr>
        <p:spPr/>
        <p:txBody>
          <a:bodyPr/>
          <a:lstStyle/>
          <a:p>
            <a:fld id="{E3C75FBD-8F54-6A43-930C-E18C04E5A1D2}" type="datetimeFigureOut">
              <a:rPr lang="en-US" smtClean="0"/>
              <a:t>8/5/21</a:t>
            </a:fld>
            <a:endParaRPr lang="en-US"/>
          </a:p>
        </p:txBody>
      </p:sp>
      <p:sp>
        <p:nvSpPr>
          <p:cNvPr id="5" name="Footer Placeholder 4">
            <a:extLst>
              <a:ext uri="{FF2B5EF4-FFF2-40B4-BE49-F238E27FC236}">
                <a16:creationId xmlns:a16="http://schemas.microsoft.com/office/drawing/2014/main" id="{3D0416A5-6421-7747-A8FB-19D27AC812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146DE7-2BC7-8548-8D69-A5CD37896E7C}"/>
              </a:ext>
            </a:extLst>
          </p:cNvPr>
          <p:cNvSpPr>
            <a:spLocks noGrp="1"/>
          </p:cNvSpPr>
          <p:nvPr>
            <p:ph type="sldNum" sz="quarter" idx="12"/>
          </p:nvPr>
        </p:nvSpPr>
        <p:spPr/>
        <p:txBody>
          <a:bodyPr/>
          <a:lstStyle/>
          <a:p>
            <a:fld id="{01B28250-D997-A347-B892-6B230EFBDDAD}" type="slidenum">
              <a:rPr lang="en-US" smtClean="0"/>
              <a:t>‹#›</a:t>
            </a:fld>
            <a:endParaRPr lang="en-US"/>
          </a:p>
        </p:txBody>
      </p:sp>
    </p:spTree>
    <p:extLst>
      <p:ext uri="{BB962C8B-B14F-4D97-AF65-F5344CB8AC3E}">
        <p14:creationId xmlns:p14="http://schemas.microsoft.com/office/powerpoint/2010/main" val="3391286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8CCCB-C20E-9E42-85B7-7426FB7A0C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59ACD46-BA62-8F48-86E6-106F966AC9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C93C8D-5259-A444-944A-4F39713269DC}"/>
              </a:ext>
            </a:extLst>
          </p:cNvPr>
          <p:cNvSpPr>
            <a:spLocks noGrp="1"/>
          </p:cNvSpPr>
          <p:nvPr>
            <p:ph type="dt" sz="half" idx="10"/>
          </p:nvPr>
        </p:nvSpPr>
        <p:spPr/>
        <p:txBody>
          <a:bodyPr/>
          <a:lstStyle/>
          <a:p>
            <a:fld id="{E3C75FBD-8F54-6A43-930C-E18C04E5A1D2}" type="datetimeFigureOut">
              <a:rPr lang="en-US" smtClean="0"/>
              <a:t>8/5/21</a:t>
            </a:fld>
            <a:endParaRPr lang="en-US"/>
          </a:p>
        </p:txBody>
      </p:sp>
      <p:sp>
        <p:nvSpPr>
          <p:cNvPr id="5" name="Footer Placeholder 4">
            <a:extLst>
              <a:ext uri="{FF2B5EF4-FFF2-40B4-BE49-F238E27FC236}">
                <a16:creationId xmlns:a16="http://schemas.microsoft.com/office/drawing/2014/main" id="{7D60DA35-459B-0B46-BC6C-227572CBAF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CF7CB1-3AD9-C344-9AD1-A9E9E1D266D7}"/>
              </a:ext>
            </a:extLst>
          </p:cNvPr>
          <p:cNvSpPr>
            <a:spLocks noGrp="1"/>
          </p:cNvSpPr>
          <p:nvPr>
            <p:ph type="sldNum" sz="quarter" idx="12"/>
          </p:nvPr>
        </p:nvSpPr>
        <p:spPr/>
        <p:txBody>
          <a:bodyPr/>
          <a:lstStyle/>
          <a:p>
            <a:fld id="{01B28250-D997-A347-B892-6B230EFBDDAD}" type="slidenum">
              <a:rPr lang="en-US" smtClean="0"/>
              <a:t>‹#›</a:t>
            </a:fld>
            <a:endParaRPr lang="en-US"/>
          </a:p>
        </p:txBody>
      </p:sp>
    </p:spTree>
    <p:extLst>
      <p:ext uri="{BB962C8B-B14F-4D97-AF65-F5344CB8AC3E}">
        <p14:creationId xmlns:p14="http://schemas.microsoft.com/office/powerpoint/2010/main" val="3929189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DB654-5583-1946-8AC8-A611D4B880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4DFCED-1338-D040-8B20-0061076D64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469EF2C-07F4-FD48-9854-5813565D83D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75D7AA-4FC5-1248-85B0-992E5A697845}"/>
              </a:ext>
            </a:extLst>
          </p:cNvPr>
          <p:cNvSpPr>
            <a:spLocks noGrp="1"/>
          </p:cNvSpPr>
          <p:nvPr>
            <p:ph type="dt" sz="half" idx="10"/>
          </p:nvPr>
        </p:nvSpPr>
        <p:spPr/>
        <p:txBody>
          <a:bodyPr/>
          <a:lstStyle/>
          <a:p>
            <a:fld id="{E3C75FBD-8F54-6A43-930C-E18C04E5A1D2}" type="datetimeFigureOut">
              <a:rPr lang="en-US" smtClean="0"/>
              <a:t>8/5/21</a:t>
            </a:fld>
            <a:endParaRPr lang="en-US"/>
          </a:p>
        </p:txBody>
      </p:sp>
      <p:sp>
        <p:nvSpPr>
          <p:cNvPr id="6" name="Footer Placeholder 5">
            <a:extLst>
              <a:ext uri="{FF2B5EF4-FFF2-40B4-BE49-F238E27FC236}">
                <a16:creationId xmlns:a16="http://schemas.microsoft.com/office/drawing/2014/main" id="{29F5AEE9-F5D7-5C4F-B8DB-6CB32A5DF5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17CD5D-C460-714E-A533-378C9CBD4D2B}"/>
              </a:ext>
            </a:extLst>
          </p:cNvPr>
          <p:cNvSpPr>
            <a:spLocks noGrp="1"/>
          </p:cNvSpPr>
          <p:nvPr>
            <p:ph type="sldNum" sz="quarter" idx="12"/>
          </p:nvPr>
        </p:nvSpPr>
        <p:spPr/>
        <p:txBody>
          <a:bodyPr/>
          <a:lstStyle/>
          <a:p>
            <a:fld id="{01B28250-D997-A347-B892-6B230EFBDDAD}" type="slidenum">
              <a:rPr lang="en-US" smtClean="0"/>
              <a:t>‹#›</a:t>
            </a:fld>
            <a:endParaRPr lang="en-US"/>
          </a:p>
        </p:txBody>
      </p:sp>
    </p:spTree>
    <p:extLst>
      <p:ext uri="{BB962C8B-B14F-4D97-AF65-F5344CB8AC3E}">
        <p14:creationId xmlns:p14="http://schemas.microsoft.com/office/powerpoint/2010/main" val="2408875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15B3E-3BD8-9146-A5C0-EBCB54A134B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3D8391-89F2-8744-B2BD-E561B2793A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EDF2FA2-54D4-DE47-85ED-8BAAEC1ECA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895E61B-C6AF-1941-A59F-71B8EBB679A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1A347F-F492-9242-B3C3-1CE38669C9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04C7028-2550-2B40-BF6D-AB40D20488FD}"/>
              </a:ext>
            </a:extLst>
          </p:cNvPr>
          <p:cNvSpPr>
            <a:spLocks noGrp="1"/>
          </p:cNvSpPr>
          <p:nvPr>
            <p:ph type="dt" sz="half" idx="10"/>
          </p:nvPr>
        </p:nvSpPr>
        <p:spPr/>
        <p:txBody>
          <a:bodyPr/>
          <a:lstStyle/>
          <a:p>
            <a:fld id="{E3C75FBD-8F54-6A43-930C-E18C04E5A1D2}" type="datetimeFigureOut">
              <a:rPr lang="en-US" smtClean="0"/>
              <a:t>8/5/21</a:t>
            </a:fld>
            <a:endParaRPr lang="en-US"/>
          </a:p>
        </p:txBody>
      </p:sp>
      <p:sp>
        <p:nvSpPr>
          <p:cNvPr id="8" name="Footer Placeholder 7">
            <a:extLst>
              <a:ext uri="{FF2B5EF4-FFF2-40B4-BE49-F238E27FC236}">
                <a16:creationId xmlns:a16="http://schemas.microsoft.com/office/drawing/2014/main" id="{367CDE44-5B29-9043-9462-4B50DCB2167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0ABB6A-1C2B-C54E-9B61-52E32B65DF79}"/>
              </a:ext>
            </a:extLst>
          </p:cNvPr>
          <p:cNvSpPr>
            <a:spLocks noGrp="1"/>
          </p:cNvSpPr>
          <p:nvPr>
            <p:ph type="sldNum" sz="quarter" idx="12"/>
          </p:nvPr>
        </p:nvSpPr>
        <p:spPr/>
        <p:txBody>
          <a:bodyPr/>
          <a:lstStyle/>
          <a:p>
            <a:fld id="{01B28250-D997-A347-B892-6B230EFBDDAD}" type="slidenum">
              <a:rPr lang="en-US" smtClean="0"/>
              <a:t>‹#›</a:t>
            </a:fld>
            <a:endParaRPr lang="en-US"/>
          </a:p>
        </p:txBody>
      </p:sp>
    </p:spTree>
    <p:extLst>
      <p:ext uri="{BB962C8B-B14F-4D97-AF65-F5344CB8AC3E}">
        <p14:creationId xmlns:p14="http://schemas.microsoft.com/office/powerpoint/2010/main" val="1374466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BE49D-D5BB-0949-80BE-DA30A2C7384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155C12-6AD6-A541-8442-9B504CFA6D06}"/>
              </a:ext>
            </a:extLst>
          </p:cNvPr>
          <p:cNvSpPr>
            <a:spLocks noGrp="1"/>
          </p:cNvSpPr>
          <p:nvPr>
            <p:ph type="dt" sz="half" idx="10"/>
          </p:nvPr>
        </p:nvSpPr>
        <p:spPr/>
        <p:txBody>
          <a:bodyPr/>
          <a:lstStyle/>
          <a:p>
            <a:fld id="{E3C75FBD-8F54-6A43-930C-E18C04E5A1D2}" type="datetimeFigureOut">
              <a:rPr lang="en-US" smtClean="0"/>
              <a:t>8/5/21</a:t>
            </a:fld>
            <a:endParaRPr lang="en-US"/>
          </a:p>
        </p:txBody>
      </p:sp>
      <p:sp>
        <p:nvSpPr>
          <p:cNvPr id="4" name="Footer Placeholder 3">
            <a:extLst>
              <a:ext uri="{FF2B5EF4-FFF2-40B4-BE49-F238E27FC236}">
                <a16:creationId xmlns:a16="http://schemas.microsoft.com/office/drawing/2014/main" id="{79865172-9EC2-D642-89A4-6C0E3F1F100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55AA705-FF08-7147-B9CC-E0E125CB4E11}"/>
              </a:ext>
            </a:extLst>
          </p:cNvPr>
          <p:cNvSpPr>
            <a:spLocks noGrp="1"/>
          </p:cNvSpPr>
          <p:nvPr>
            <p:ph type="sldNum" sz="quarter" idx="12"/>
          </p:nvPr>
        </p:nvSpPr>
        <p:spPr/>
        <p:txBody>
          <a:bodyPr/>
          <a:lstStyle/>
          <a:p>
            <a:fld id="{01B28250-D997-A347-B892-6B230EFBDDAD}" type="slidenum">
              <a:rPr lang="en-US" smtClean="0"/>
              <a:t>‹#›</a:t>
            </a:fld>
            <a:endParaRPr lang="en-US"/>
          </a:p>
        </p:txBody>
      </p:sp>
    </p:spTree>
    <p:extLst>
      <p:ext uri="{BB962C8B-B14F-4D97-AF65-F5344CB8AC3E}">
        <p14:creationId xmlns:p14="http://schemas.microsoft.com/office/powerpoint/2010/main" val="3529936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A0443A-C543-D141-96DC-33B40747B8EA}"/>
              </a:ext>
            </a:extLst>
          </p:cNvPr>
          <p:cNvSpPr>
            <a:spLocks noGrp="1"/>
          </p:cNvSpPr>
          <p:nvPr>
            <p:ph type="dt" sz="half" idx="10"/>
          </p:nvPr>
        </p:nvSpPr>
        <p:spPr/>
        <p:txBody>
          <a:bodyPr/>
          <a:lstStyle/>
          <a:p>
            <a:fld id="{E3C75FBD-8F54-6A43-930C-E18C04E5A1D2}" type="datetimeFigureOut">
              <a:rPr lang="en-US" smtClean="0"/>
              <a:t>8/5/21</a:t>
            </a:fld>
            <a:endParaRPr lang="en-US"/>
          </a:p>
        </p:txBody>
      </p:sp>
      <p:sp>
        <p:nvSpPr>
          <p:cNvPr id="3" name="Footer Placeholder 2">
            <a:extLst>
              <a:ext uri="{FF2B5EF4-FFF2-40B4-BE49-F238E27FC236}">
                <a16:creationId xmlns:a16="http://schemas.microsoft.com/office/drawing/2014/main" id="{80E76C6E-E0C5-D04B-AE1A-AA5D719F85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892374D-631A-D742-9216-0F55E7457AD4}"/>
              </a:ext>
            </a:extLst>
          </p:cNvPr>
          <p:cNvSpPr>
            <a:spLocks noGrp="1"/>
          </p:cNvSpPr>
          <p:nvPr>
            <p:ph type="sldNum" sz="quarter" idx="12"/>
          </p:nvPr>
        </p:nvSpPr>
        <p:spPr/>
        <p:txBody>
          <a:bodyPr/>
          <a:lstStyle/>
          <a:p>
            <a:fld id="{01B28250-D997-A347-B892-6B230EFBDDAD}" type="slidenum">
              <a:rPr lang="en-US" smtClean="0"/>
              <a:t>‹#›</a:t>
            </a:fld>
            <a:endParaRPr lang="en-US"/>
          </a:p>
        </p:txBody>
      </p:sp>
    </p:spTree>
    <p:extLst>
      <p:ext uri="{BB962C8B-B14F-4D97-AF65-F5344CB8AC3E}">
        <p14:creationId xmlns:p14="http://schemas.microsoft.com/office/powerpoint/2010/main" val="2911654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3237E-57B4-1B45-B697-9CEBCE3540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6B66742-0F65-1747-BE62-CBE1618AF3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8B4CD5-7EE2-A04C-B2F0-83802F1C6C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E93D62-F2CB-AA46-8ECA-2AA2A0E44877}"/>
              </a:ext>
            </a:extLst>
          </p:cNvPr>
          <p:cNvSpPr>
            <a:spLocks noGrp="1"/>
          </p:cNvSpPr>
          <p:nvPr>
            <p:ph type="dt" sz="half" idx="10"/>
          </p:nvPr>
        </p:nvSpPr>
        <p:spPr/>
        <p:txBody>
          <a:bodyPr/>
          <a:lstStyle/>
          <a:p>
            <a:fld id="{E3C75FBD-8F54-6A43-930C-E18C04E5A1D2}" type="datetimeFigureOut">
              <a:rPr lang="en-US" smtClean="0"/>
              <a:t>8/5/21</a:t>
            </a:fld>
            <a:endParaRPr lang="en-US"/>
          </a:p>
        </p:txBody>
      </p:sp>
      <p:sp>
        <p:nvSpPr>
          <p:cNvPr id="6" name="Footer Placeholder 5">
            <a:extLst>
              <a:ext uri="{FF2B5EF4-FFF2-40B4-BE49-F238E27FC236}">
                <a16:creationId xmlns:a16="http://schemas.microsoft.com/office/drawing/2014/main" id="{0856086F-6390-3745-959A-C6209AA9AF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1DF920-6F07-0747-9820-2D7655BD187A}"/>
              </a:ext>
            </a:extLst>
          </p:cNvPr>
          <p:cNvSpPr>
            <a:spLocks noGrp="1"/>
          </p:cNvSpPr>
          <p:nvPr>
            <p:ph type="sldNum" sz="quarter" idx="12"/>
          </p:nvPr>
        </p:nvSpPr>
        <p:spPr/>
        <p:txBody>
          <a:bodyPr/>
          <a:lstStyle/>
          <a:p>
            <a:fld id="{01B28250-D997-A347-B892-6B230EFBDDAD}" type="slidenum">
              <a:rPr lang="en-US" smtClean="0"/>
              <a:t>‹#›</a:t>
            </a:fld>
            <a:endParaRPr lang="en-US"/>
          </a:p>
        </p:txBody>
      </p:sp>
    </p:spTree>
    <p:extLst>
      <p:ext uri="{BB962C8B-B14F-4D97-AF65-F5344CB8AC3E}">
        <p14:creationId xmlns:p14="http://schemas.microsoft.com/office/powerpoint/2010/main" val="1166333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6FF92-65B5-9D43-BB26-C5BEE7D3B0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BC4413-B8AC-BC49-8FC2-41133A203B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B43C334-7D37-1C48-87C2-9DF06C381F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4A9DDF-E362-DA47-BE51-A45FE1FC1C03}"/>
              </a:ext>
            </a:extLst>
          </p:cNvPr>
          <p:cNvSpPr>
            <a:spLocks noGrp="1"/>
          </p:cNvSpPr>
          <p:nvPr>
            <p:ph type="dt" sz="half" idx="10"/>
          </p:nvPr>
        </p:nvSpPr>
        <p:spPr/>
        <p:txBody>
          <a:bodyPr/>
          <a:lstStyle/>
          <a:p>
            <a:fld id="{E3C75FBD-8F54-6A43-930C-E18C04E5A1D2}" type="datetimeFigureOut">
              <a:rPr lang="en-US" smtClean="0"/>
              <a:t>8/5/21</a:t>
            </a:fld>
            <a:endParaRPr lang="en-US"/>
          </a:p>
        </p:txBody>
      </p:sp>
      <p:sp>
        <p:nvSpPr>
          <p:cNvPr id="6" name="Footer Placeholder 5">
            <a:extLst>
              <a:ext uri="{FF2B5EF4-FFF2-40B4-BE49-F238E27FC236}">
                <a16:creationId xmlns:a16="http://schemas.microsoft.com/office/drawing/2014/main" id="{DFA79A45-86F1-D442-81B1-54D34D83E2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ECF284-6B4E-EA46-815F-A82D430E7D88}"/>
              </a:ext>
            </a:extLst>
          </p:cNvPr>
          <p:cNvSpPr>
            <a:spLocks noGrp="1"/>
          </p:cNvSpPr>
          <p:nvPr>
            <p:ph type="sldNum" sz="quarter" idx="12"/>
          </p:nvPr>
        </p:nvSpPr>
        <p:spPr/>
        <p:txBody>
          <a:bodyPr/>
          <a:lstStyle/>
          <a:p>
            <a:fld id="{01B28250-D997-A347-B892-6B230EFBDDAD}" type="slidenum">
              <a:rPr lang="en-US" smtClean="0"/>
              <a:t>‹#›</a:t>
            </a:fld>
            <a:endParaRPr lang="en-US"/>
          </a:p>
        </p:txBody>
      </p:sp>
    </p:spTree>
    <p:extLst>
      <p:ext uri="{BB962C8B-B14F-4D97-AF65-F5344CB8AC3E}">
        <p14:creationId xmlns:p14="http://schemas.microsoft.com/office/powerpoint/2010/main" val="18725788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28E4C7-6010-DD45-8E1B-A8709C3F12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90FD0DF-85BD-4D49-AC19-4172564006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6B26D6-9BFC-F94C-A2F4-D709C061EE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C75FBD-8F54-6A43-930C-E18C04E5A1D2}" type="datetimeFigureOut">
              <a:rPr lang="en-US" smtClean="0"/>
              <a:t>8/5/21</a:t>
            </a:fld>
            <a:endParaRPr lang="en-US"/>
          </a:p>
        </p:txBody>
      </p:sp>
      <p:sp>
        <p:nvSpPr>
          <p:cNvPr id="5" name="Footer Placeholder 4">
            <a:extLst>
              <a:ext uri="{FF2B5EF4-FFF2-40B4-BE49-F238E27FC236}">
                <a16:creationId xmlns:a16="http://schemas.microsoft.com/office/drawing/2014/main" id="{274EB288-28C6-BE4B-AADB-446E2820C7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4C1AE24-FEA0-A24E-A679-C8E56AE933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B28250-D997-A347-B892-6B230EFBDDAD}" type="slidenum">
              <a:rPr lang="en-US" smtClean="0"/>
              <a:t>‹#›</a:t>
            </a:fld>
            <a:endParaRPr lang="en-US"/>
          </a:p>
        </p:txBody>
      </p:sp>
    </p:spTree>
    <p:extLst>
      <p:ext uri="{BB962C8B-B14F-4D97-AF65-F5344CB8AC3E}">
        <p14:creationId xmlns:p14="http://schemas.microsoft.com/office/powerpoint/2010/main" val="42243043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5.xml"/><Relationship Id="rId4" Type="http://schemas.openxmlformats.org/officeDocument/2006/relationships/image" Target="../media/image8.emf"/></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4C944-2CBB-9643-AA61-C2D62B50F795}"/>
              </a:ext>
            </a:extLst>
          </p:cNvPr>
          <p:cNvSpPr>
            <a:spLocks noGrp="1"/>
          </p:cNvSpPr>
          <p:nvPr>
            <p:ph type="ctrTitle"/>
          </p:nvPr>
        </p:nvSpPr>
        <p:spPr/>
        <p:txBody>
          <a:bodyPr/>
          <a:lstStyle/>
          <a:p>
            <a:r>
              <a:rPr lang="en-US" dirty="0"/>
              <a:t>Opportunities w/ 10Ks</a:t>
            </a:r>
          </a:p>
        </p:txBody>
      </p:sp>
      <p:sp>
        <p:nvSpPr>
          <p:cNvPr id="3" name="Subtitle 2">
            <a:extLst>
              <a:ext uri="{FF2B5EF4-FFF2-40B4-BE49-F238E27FC236}">
                <a16:creationId xmlns:a16="http://schemas.microsoft.com/office/drawing/2014/main" id="{6FA25D05-9564-7D41-A3EA-2A1570E7EA58}"/>
              </a:ext>
            </a:extLst>
          </p:cNvPr>
          <p:cNvSpPr>
            <a:spLocks noGrp="1"/>
          </p:cNvSpPr>
          <p:nvPr>
            <p:ph type="subTitle" idx="1"/>
          </p:nvPr>
        </p:nvSpPr>
        <p:spPr/>
        <p:txBody>
          <a:bodyPr/>
          <a:lstStyle/>
          <a:p>
            <a:r>
              <a:rPr lang="en-US" dirty="0"/>
              <a:t>Exploring Clustering Based on Annual Risk Disclosures</a:t>
            </a:r>
          </a:p>
        </p:txBody>
      </p:sp>
    </p:spTree>
    <p:extLst>
      <p:ext uri="{BB962C8B-B14F-4D97-AF65-F5344CB8AC3E}">
        <p14:creationId xmlns:p14="http://schemas.microsoft.com/office/powerpoint/2010/main" val="21553223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715EF-7424-0B4E-B1F6-AD7229571C92}"/>
              </a:ext>
            </a:extLst>
          </p:cNvPr>
          <p:cNvSpPr>
            <a:spLocks noGrp="1"/>
          </p:cNvSpPr>
          <p:nvPr>
            <p:ph type="title"/>
          </p:nvPr>
        </p:nvSpPr>
        <p:spPr>
          <a:xfrm>
            <a:off x="838200" y="365126"/>
            <a:ext cx="10515600" cy="992188"/>
          </a:xfrm>
        </p:spPr>
        <p:txBody>
          <a:bodyPr>
            <a:normAutofit fontScale="90000"/>
          </a:bodyPr>
          <a:lstStyle/>
          <a:p>
            <a:r>
              <a:rPr lang="en-US" dirty="0"/>
              <a:t>Universe-</a:t>
            </a:r>
            <a:br>
              <a:rPr lang="en-US" dirty="0"/>
            </a:br>
            <a:r>
              <a:rPr lang="en-US" dirty="0"/>
              <a:t>Correlations (Annual Structure Graphs)</a:t>
            </a:r>
          </a:p>
        </p:txBody>
      </p:sp>
      <p:pic>
        <p:nvPicPr>
          <p:cNvPr id="6" name="Content Placeholder 5">
            <a:extLst>
              <a:ext uri="{FF2B5EF4-FFF2-40B4-BE49-F238E27FC236}">
                <a16:creationId xmlns:a16="http://schemas.microsoft.com/office/drawing/2014/main" id="{8410F199-FCED-954B-9122-CB55E1F2C5C1}"/>
              </a:ext>
            </a:extLst>
          </p:cNvPr>
          <p:cNvPicPr>
            <a:picLocks noGrp="1" noChangeAspect="1"/>
          </p:cNvPicPr>
          <p:nvPr>
            <p:ph idx="1"/>
          </p:nvPr>
        </p:nvPicPr>
        <p:blipFill>
          <a:blip r:embed="rId2"/>
          <a:stretch>
            <a:fillRect/>
          </a:stretch>
        </p:blipFill>
        <p:spPr>
          <a:xfrm>
            <a:off x="481245" y="1785939"/>
            <a:ext cx="10872555" cy="3955392"/>
          </a:xfrm>
        </p:spPr>
      </p:pic>
    </p:spTree>
    <p:extLst>
      <p:ext uri="{BB962C8B-B14F-4D97-AF65-F5344CB8AC3E}">
        <p14:creationId xmlns:p14="http://schemas.microsoft.com/office/powerpoint/2010/main" val="12358852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715EF-7424-0B4E-B1F6-AD7229571C92}"/>
              </a:ext>
            </a:extLst>
          </p:cNvPr>
          <p:cNvSpPr>
            <a:spLocks noGrp="1"/>
          </p:cNvSpPr>
          <p:nvPr>
            <p:ph type="title"/>
          </p:nvPr>
        </p:nvSpPr>
        <p:spPr>
          <a:xfrm>
            <a:off x="838200" y="365126"/>
            <a:ext cx="10515600" cy="992188"/>
          </a:xfrm>
        </p:spPr>
        <p:txBody>
          <a:bodyPr>
            <a:normAutofit fontScale="90000"/>
          </a:bodyPr>
          <a:lstStyle/>
          <a:p>
            <a:r>
              <a:rPr lang="en-US" dirty="0"/>
              <a:t>Universe-</a:t>
            </a:r>
            <a:br>
              <a:rPr lang="en-US" dirty="0"/>
            </a:br>
            <a:r>
              <a:rPr lang="en-US" dirty="0"/>
              <a:t>Correlations (Annual Structure Graphs)</a:t>
            </a:r>
          </a:p>
        </p:txBody>
      </p:sp>
      <p:pic>
        <p:nvPicPr>
          <p:cNvPr id="6" name="Content Placeholder 5">
            <a:extLst>
              <a:ext uri="{FF2B5EF4-FFF2-40B4-BE49-F238E27FC236}">
                <a16:creationId xmlns:a16="http://schemas.microsoft.com/office/drawing/2014/main" id="{8410F199-FCED-954B-9122-CB55E1F2C5C1}"/>
              </a:ext>
            </a:extLst>
          </p:cNvPr>
          <p:cNvPicPr>
            <a:picLocks noGrp="1" noChangeAspect="1"/>
          </p:cNvPicPr>
          <p:nvPr>
            <p:ph idx="1"/>
          </p:nvPr>
        </p:nvPicPr>
        <p:blipFill>
          <a:blip r:embed="rId2"/>
          <a:srcRect/>
          <a:stretch/>
        </p:blipFill>
        <p:spPr>
          <a:xfrm>
            <a:off x="481245" y="1964532"/>
            <a:ext cx="10872555" cy="3598205"/>
          </a:xfrm>
        </p:spPr>
      </p:pic>
    </p:spTree>
    <p:extLst>
      <p:ext uri="{BB962C8B-B14F-4D97-AF65-F5344CB8AC3E}">
        <p14:creationId xmlns:p14="http://schemas.microsoft.com/office/powerpoint/2010/main" val="3723941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715EF-7424-0B4E-B1F6-AD7229571C92}"/>
              </a:ext>
            </a:extLst>
          </p:cNvPr>
          <p:cNvSpPr>
            <a:spLocks noGrp="1"/>
          </p:cNvSpPr>
          <p:nvPr>
            <p:ph type="title"/>
          </p:nvPr>
        </p:nvSpPr>
        <p:spPr/>
        <p:txBody>
          <a:bodyPr/>
          <a:lstStyle/>
          <a:p>
            <a:r>
              <a:rPr lang="en-US" dirty="0" err="1"/>
              <a:t>Wordclouds</a:t>
            </a:r>
            <a:r>
              <a:rPr lang="en-US" dirty="0"/>
              <a:t>: Internet Platform Companies</a:t>
            </a:r>
          </a:p>
        </p:txBody>
      </p:sp>
      <p:sp>
        <p:nvSpPr>
          <p:cNvPr id="4" name="Text Placeholder 3">
            <a:extLst>
              <a:ext uri="{FF2B5EF4-FFF2-40B4-BE49-F238E27FC236}">
                <a16:creationId xmlns:a16="http://schemas.microsoft.com/office/drawing/2014/main" id="{44BC9469-494F-BE49-86F9-27F0C360ED28}"/>
              </a:ext>
            </a:extLst>
          </p:cNvPr>
          <p:cNvSpPr>
            <a:spLocks noGrp="1"/>
          </p:cNvSpPr>
          <p:nvPr>
            <p:ph type="body" idx="1"/>
          </p:nvPr>
        </p:nvSpPr>
        <p:spPr>
          <a:xfrm>
            <a:off x="839789" y="1681163"/>
            <a:ext cx="3024595" cy="823912"/>
          </a:xfrm>
        </p:spPr>
        <p:txBody>
          <a:bodyPr/>
          <a:lstStyle/>
          <a:p>
            <a:r>
              <a:rPr lang="en-US" dirty="0"/>
              <a:t>Uber</a:t>
            </a:r>
          </a:p>
        </p:txBody>
      </p:sp>
      <p:pic>
        <p:nvPicPr>
          <p:cNvPr id="12" name="Content Placeholder 11">
            <a:extLst>
              <a:ext uri="{FF2B5EF4-FFF2-40B4-BE49-F238E27FC236}">
                <a16:creationId xmlns:a16="http://schemas.microsoft.com/office/drawing/2014/main" id="{4162C151-8321-CD47-B5EC-1711050F9346}"/>
              </a:ext>
            </a:extLst>
          </p:cNvPr>
          <p:cNvPicPr>
            <a:picLocks noGrp="1" noChangeAspect="1"/>
          </p:cNvPicPr>
          <p:nvPr>
            <p:ph sz="half" idx="2"/>
          </p:nvPr>
        </p:nvPicPr>
        <p:blipFill>
          <a:blip r:embed="rId2"/>
          <a:stretch>
            <a:fillRect/>
          </a:stretch>
        </p:blipFill>
        <p:spPr>
          <a:xfrm>
            <a:off x="839788" y="2514600"/>
            <a:ext cx="3024187" cy="3567223"/>
          </a:xfrm>
        </p:spPr>
      </p:pic>
      <p:sp>
        <p:nvSpPr>
          <p:cNvPr id="6" name="Text Placeholder 5">
            <a:extLst>
              <a:ext uri="{FF2B5EF4-FFF2-40B4-BE49-F238E27FC236}">
                <a16:creationId xmlns:a16="http://schemas.microsoft.com/office/drawing/2014/main" id="{5FDA3D62-128E-E54A-BFF4-D7BF93E24BA3}"/>
              </a:ext>
            </a:extLst>
          </p:cNvPr>
          <p:cNvSpPr>
            <a:spLocks noGrp="1"/>
          </p:cNvSpPr>
          <p:nvPr>
            <p:ph type="body" sz="quarter" idx="3"/>
          </p:nvPr>
        </p:nvSpPr>
        <p:spPr>
          <a:xfrm>
            <a:off x="4106550" y="1690799"/>
            <a:ext cx="3024595" cy="823912"/>
          </a:xfrm>
        </p:spPr>
        <p:txBody>
          <a:bodyPr/>
          <a:lstStyle/>
          <a:p>
            <a:r>
              <a:rPr lang="en-US" dirty="0"/>
              <a:t>Lyft</a:t>
            </a:r>
          </a:p>
        </p:txBody>
      </p:sp>
      <p:pic>
        <p:nvPicPr>
          <p:cNvPr id="10" name="Content Placeholder 9">
            <a:extLst>
              <a:ext uri="{FF2B5EF4-FFF2-40B4-BE49-F238E27FC236}">
                <a16:creationId xmlns:a16="http://schemas.microsoft.com/office/drawing/2014/main" id="{E2265973-F41E-A647-965F-98DF881E2134}"/>
              </a:ext>
            </a:extLst>
          </p:cNvPr>
          <p:cNvPicPr>
            <a:picLocks noGrp="1" noChangeAspect="1"/>
          </p:cNvPicPr>
          <p:nvPr>
            <p:ph sz="quarter" idx="4"/>
          </p:nvPr>
        </p:nvPicPr>
        <p:blipFill>
          <a:blip r:embed="rId3"/>
          <a:stretch>
            <a:fillRect/>
          </a:stretch>
        </p:blipFill>
        <p:spPr>
          <a:xfrm>
            <a:off x="4106863" y="2505075"/>
            <a:ext cx="3024187" cy="3576748"/>
          </a:xfrm>
        </p:spPr>
      </p:pic>
      <p:sp>
        <p:nvSpPr>
          <p:cNvPr id="8" name="Text Placeholder 5">
            <a:extLst>
              <a:ext uri="{FF2B5EF4-FFF2-40B4-BE49-F238E27FC236}">
                <a16:creationId xmlns:a16="http://schemas.microsoft.com/office/drawing/2014/main" id="{EF32D9EA-1EBD-6D4F-B032-B3D413A7CBFF}"/>
              </a:ext>
            </a:extLst>
          </p:cNvPr>
          <p:cNvSpPr txBox="1">
            <a:spLocks/>
          </p:cNvSpPr>
          <p:nvPr/>
        </p:nvSpPr>
        <p:spPr>
          <a:xfrm>
            <a:off x="7373311" y="1690688"/>
            <a:ext cx="3657784"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Door Dash</a:t>
            </a:r>
          </a:p>
        </p:txBody>
      </p:sp>
      <p:pic>
        <p:nvPicPr>
          <p:cNvPr id="13" name="Content Placeholder 9">
            <a:extLst>
              <a:ext uri="{FF2B5EF4-FFF2-40B4-BE49-F238E27FC236}">
                <a16:creationId xmlns:a16="http://schemas.microsoft.com/office/drawing/2014/main" id="{93B67FE3-559C-D145-B2EA-5792AF3915FF}"/>
              </a:ext>
            </a:extLst>
          </p:cNvPr>
          <p:cNvPicPr>
            <a:picLocks noChangeAspect="1"/>
          </p:cNvPicPr>
          <p:nvPr/>
        </p:nvPicPr>
        <p:blipFill>
          <a:blip r:embed="rId4"/>
          <a:srcRect/>
          <a:stretch/>
        </p:blipFill>
        <p:spPr>
          <a:xfrm>
            <a:off x="7372902" y="2514601"/>
            <a:ext cx="3022966" cy="3567222"/>
          </a:xfrm>
          <a:prstGeom prst="rect">
            <a:avLst/>
          </a:prstGeom>
        </p:spPr>
      </p:pic>
    </p:spTree>
    <p:extLst>
      <p:ext uri="{BB962C8B-B14F-4D97-AF65-F5344CB8AC3E}">
        <p14:creationId xmlns:p14="http://schemas.microsoft.com/office/powerpoint/2010/main" val="2439818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715EF-7424-0B4E-B1F6-AD7229571C92}"/>
              </a:ext>
            </a:extLst>
          </p:cNvPr>
          <p:cNvSpPr>
            <a:spLocks noGrp="1"/>
          </p:cNvSpPr>
          <p:nvPr>
            <p:ph type="title"/>
          </p:nvPr>
        </p:nvSpPr>
        <p:spPr/>
        <p:txBody>
          <a:bodyPr/>
          <a:lstStyle/>
          <a:p>
            <a:r>
              <a:rPr lang="en-US" dirty="0" err="1"/>
              <a:t>Wordclouds</a:t>
            </a:r>
            <a:r>
              <a:rPr lang="en-US" dirty="0"/>
              <a:t>: Different Media Companies</a:t>
            </a:r>
          </a:p>
        </p:txBody>
      </p:sp>
      <p:sp>
        <p:nvSpPr>
          <p:cNvPr id="4" name="Text Placeholder 3">
            <a:extLst>
              <a:ext uri="{FF2B5EF4-FFF2-40B4-BE49-F238E27FC236}">
                <a16:creationId xmlns:a16="http://schemas.microsoft.com/office/drawing/2014/main" id="{44BC9469-494F-BE49-86F9-27F0C360ED28}"/>
              </a:ext>
            </a:extLst>
          </p:cNvPr>
          <p:cNvSpPr>
            <a:spLocks noGrp="1"/>
          </p:cNvSpPr>
          <p:nvPr>
            <p:ph type="body" idx="1"/>
          </p:nvPr>
        </p:nvSpPr>
        <p:spPr>
          <a:xfrm>
            <a:off x="839789" y="1681163"/>
            <a:ext cx="3024595" cy="823912"/>
          </a:xfrm>
        </p:spPr>
        <p:txBody>
          <a:bodyPr/>
          <a:lstStyle/>
          <a:p>
            <a:r>
              <a:rPr lang="en-US" dirty="0"/>
              <a:t>AMC Network</a:t>
            </a:r>
          </a:p>
        </p:txBody>
      </p:sp>
      <p:pic>
        <p:nvPicPr>
          <p:cNvPr id="12" name="Content Placeholder 11">
            <a:extLst>
              <a:ext uri="{FF2B5EF4-FFF2-40B4-BE49-F238E27FC236}">
                <a16:creationId xmlns:a16="http://schemas.microsoft.com/office/drawing/2014/main" id="{4162C151-8321-CD47-B5EC-1711050F9346}"/>
              </a:ext>
            </a:extLst>
          </p:cNvPr>
          <p:cNvPicPr>
            <a:picLocks noGrp="1" noChangeAspect="1"/>
          </p:cNvPicPr>
          <p:nvPr>
            <p:ph sz="half" idx="2"/>
          </p:nvPr>
        </p:nvPicPr>
        <p:blipFill>
          <a:blip r:embed="rId2"/>
          <a:srcRect/>
          <a:stretch/>
        </p:blipFill>
        <p:spPr>
          <a:xfrm>
            <a:off x="839788" y="2514600"/>
            <a:ext cx="4260850" cy="3685337"/>
          </a:xfrm>
        </p:spPr>
      </p:pic>
      <p:sp>
        <p:nvSpPr>
          <p:cNvPr id="14" name="Text Placeholder 3">
            <a:extLst>
              <a:ext uri="{FF2B5EF4-FFF2-40B4-BE49-F238E27FC236}">
                <a16:creationId xmlns:a16="http://schemas.microsoft.com/office/drawing/2014/main" id="{9A79EB72-24CD-4E48-8C80-10CD36946DA9}"/>
              </a:ext>
            </a:extLst>
          </p:cNvPr>
          <p:cNvSpPr txBox="1">
            <a:spLocks/>
          </p:cNvSpPr>
          <p:nvPr/>
        </p:nvSpPr>
        <p:spPr>
          <a:xfrm>
            <a:off x="6096001" y="1671638"/>
            <a:ext cx="3024595"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Fox Corp</a:t>
            </a:r>
          </a:p>
        </p:txBody>
      </p:sp>
      <p:pic>
        <p:nvPicPr>
          <p:cNvPr id="15" name="Content Placeholder 11">
            <a:extLst>
              <a:ext uri="{FF2B5EF4-FFF2-40B4-BE49-F238E27FC236}">
                <a16:creationId xmlns:a16="http://schemas.microsoft.com/office/drawing/2014/main" id="{6E31F208-B7BE-1C4C-82D6-C36481DE0B34}"/>
              </a:ext>
            </a:extLst>
          </p:cNvPr>
          <p:cNvPicPr>
            <a:picLocks noChangeAspect="1"/>
          </p:cNvPicPr>
          <p:nvPr/>
        </p:nvPicPr>
        <p:blipFill>
          <a:blip r:embed="rId3"/>
          <a:srcRect/>
          <a:stretch/>
        </p:blipFill>
        <p:spPr>
          <a:xfrm>
            <a:off x="6096000" y="2514600"/>
            <a:ext cx="5224632" cy="3685337"/>
          </a:xfrm>
          <a:prstGeom prst="rect">
            <a:avLst/>
          </a:prstGeom>
        </p:spPr>
      </p:pic>
    </p:spTree>
    <p:extLst>
      <p:ext uri="{BB962C8B-B14F-4D97-AF65-F5344CB8AC3E}">
        <p14:creationId xmlns:p14="http://schemas.microsoft.com/office/powerpoint/2010/main" val="3383158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E3006-3A36-524D-B47F-2945F37650DA}"/>
              </a:ext>
            </a:extLst>
          </p:cNvPr>
          <p:cNvSpPr>
            <a:spLocks noGrp="1"/>
          </p:cNvSpPr>
          <p:nvPr>
            <p:ph type="title"/>
          </p:nvPr>
        </p:nvSpPr>
        <p:spPr/>
        <p:txBody>
          <a:bodyPr/>
          <a:lstStyle/>
          <a:p>
            <a:r>
              <a:rPr lang="en-US" dirty="0"/>
              <a:t>Modeling Process</a:t>
            </a:r>
          </a:p>
        </p:txBody>
      </p:sp>
      <p:sp>
        <p:nvSpPr>
          <p:cNvPr id="3" name="Content Placeholder 2">
            <a:extLst>
              <a:ext uri="{FF2B5EF4-FFF2-40B4-BE49-F238E27FC236}">
                <a16:creationId xmlns:a16="http://schemas.microsoft.com/office/drawing/2014/main" id="{859AA7B8-D449-704F-9112-D27313654851}"/>
              </a:ext>
            </a:extLst>
          </p:cNvPr>
          <p:cNvSpPr>
            <a:spLocks noGrp="1"/>
          </p:cNvSpPr>
          <p:nvPr>
            <p:ph idx="1"/>
          </p:nvPr>
        </p:nvSpPr>
        <p:spPr/>
        <p:txBody>
          <a:bodyPr>
            <a:normAutofit/>
          </a:bodyPr>
          <a:lstStyle/>
          <a:p>
            <a:r>
              <a:rPr lang="en-US"/>
              <a:t>Define Universe</a:t>
            </a:r>
          </a:p>
          <a:p>
            <a:r>
              <a:rPr lang="en-US" dirty="0"/>
              <a:t>Choose/Define Corpus</a:t>
            </a:r>
          </a:p>
          <a:p>
            <a:r>
              <a:rPr lang="en-US" dirty="0"/>
              <a:t>Feature Extraction</a:t>
            </a:r>
          </a:p>
          <a:p>
            <a:pPr lvl="1"/>
            <a:r>
              <a:rPr lang="en-US" dirty="0"/>
              <a:t>Define Dictionary &amp; </a:t>
            </a:r>
            <a:r>
              <a:rPr lang="en-US" dirty="0" err="1"/>
              <a:t>Stopwords</a:t>
            </a:r>
            <a:endParaRPr lang="en-US" dirty="0"/>
          </a:p>
          <a:p>
            <a:pPr lvl="1"/>
            <a:r>
              <a:rPr lang="en-US" dirty="0"/>
              <a:t>Clean as Necessary</a:t>
            </a:r>
          </a:p>
          <a:p>
            <a:pPr lvl="1"/>
            <a:r>
              <a:rPr lang="en-US" dirty="0"/>
              <a:t>Stem/Lemma as Needed</a:t>
            </a:r>
          </a:p>
          <a:p>
            <a:pPr lvl="1"/>
            <a:r>
              <a:rPr lang="en-US" dirty="0"/>
              <a:t>Choose Vectorization Method &amp; Parameters</a:t>
            </a:r>
          </a:p>
          <a:p>
            <a:r>
              <a:rPr lang="en-US" dirty="0"/>
              <a:t>Choose Clustering Method</a:t>
            </a:r>
          </a:p>
          <a:p>
            <a:r>
              <a:rPr lang="en-US" dirty="0"/>
              <a:t>Clustering Model Parameters</a:t>
            </a:r>
          </a:p>
        </p:txBody>
      </p:sp>
    </p:spTree>
    <p:extLst>
      <p:ext uri="{BB962C8B-B14F-4D97-AF65-F5344CB8AC3E}">
        <p14:creationId xmlns:p14="http://schemas.microsoft.com/office/powerpoint/2010/main" val="37391788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A097B-C249-6248-ABEC-C7B608C2F05E}"/>
              </a:ext>
            </a:extLst>
          </p:cNvPr>
          <p:cNvSpPr>
            <a:spLocks noGrp="1"/>
          </p:cNvSpPr>
          <p:nvPr>
            <p:ph type="title"/>
          </p:nvPr>
        </p:nvSpPr>
        <p:spPr/>
        <p:txBody>
          <a:bodyPr/>
          <a:lstStyle/>
          <a:p>
            <a:r>
              <a:rPr lang="en-US" dirty="0"/>
              <a:t>Feature Engineering:</a:t>
            </a:r>
            <a:br>
              <a:rPr lang="en-US" dirty="0"/>
            </a:br>
            <a:r>
              <a:rPr lang="en-US" dirty="0"/>
              <a:t>Max Features-5, 50 &amp; 200</a:t>
            </a:r>
          </a:p>
        </p:txBody>
      </p:sp>
      <p:pic>
        <p:nvPicPr>
          <p:cNvPr id="5" name="Content Placeholder 4">
            <a:extLst>
              <a:ext uri="{FF2B5EF4-FFF2-40B4-BE49-F238E27FC236}">
                <a16:creationId xmlns:a16="http://schemas.microsoft.com/office/drawing/2014/main" id="{62D87E5B-AE32-8A44-9D37-8491825C7BEB}"/>
              </a:ext>
            </a:extLst>
          </p:cNvPr>
          <p:cNvPicPr>
            <a:picLocks noGrp="1"/>
          </p:cNvPicPr>
          <p:nvPr>
            <p:ph idx="1"/>
          </p:nvPr>
        </p:nvPicPr>
        <p:blipFill>
          <a:blip r:embed="rId2"/>
          <a:stretch>
            <a:fillRect/>
          </a:stretch>
        </p:blipFill>
        <p:spPr>
          <a:xfrm>
            <a:off x="838200" y="1690688"/>
            <a:ext cx="3200400" cy="3200400"/>
          </a:xfrm>
        </p:spPr>
      </p:pic>
      <p:pic>
        <p:nvPicPr>
          <p:cNvPr id="6" name="Content Placeholder 4">
            <a:extLst>
              <a:ext uri="{FF2B5EF4-FFF2-40B4-BE49-F238E27FC236}">
                <a16:creationId xmlns:a16="http://schemas.microsoft.com/office/drawing/2014/main" id="{FAC28373-2CDD-D44D-BA01-B7F6229FF543}"/>
              </a:ext>
            </a:extLst>
          </p:cNvPr>
          <p:cNvPicPr>
            <a:picLocks/>
          </p:cNvPicPr>
          <p:nvPr/>
        </p:nvPicPr>
        <p:blipFill>
          <a:blip r:embed="rId3"/>
          <a:srcRect/>
          <a:stretch/>
        </p:blipFill>
        <p:spPr>
          <a:xfrm>
            <a:off x="4495800" y="1690688"/>
            <a:ext cx="3200400" cy="3200400"/>
          </a:xfrm>
          <a:prstGeom prst="rect">
            <a:avLst/>
          </a:prstGeom>
        </p:spPr>
      </p:pic>
      <p:pic>
        <p:nvPicPr>
          <p:cNvPr id="7" name="Content Placeholder 4">
            <a:extLst>
              <a:ext uri="{FF2B5EF4-FFF2-40B4-BE49-F238E27FC236}">
                <a16:creationId xmlns:a16="http://schemas.microsoft.com/office/drawing/2014/main" id="{CD333428-BF5A-C04C-A157-80C19D7D3DB7}"/>
              </a:ext>
            </a:extLst>
          </p:cNvPr>
          <p:cNvPicPr>
            <a:picLocks/>
          </p:cNvPicPr>
          <p:nvPr/>
        </p:nvPicPr>
        <p:blipFill>
          <a:blip r:embed="rId4"/>
          <a:srcRect/>
          <a:stretch/>
        </p:blipFill>
        <p:spPr>
          <a:xfrm>
            <a:off x="8026400" y="1690688"/>
            <a:ext cx="3200400" cy="3200400"/>
          </a:xfrm>
          <a:prstGeom prst="rect">
            <a:avLst/>
          </a:prstGeom>
        </p:spPr>
      </p:pic>
    </p:spTree>
    <p:extLst>
      <p:ext uri="{BB962C8B-B14F-4D97-AF65-F5344CB8AC3E}">
        <p14:creationId xmlns:p14="http://schemas.microsoft.com/office/powerpoint/2010/main" val="2775558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A097B-C249-6248-ABEC-C7B608C2F05E}"/>
              </a:ext>
            </a:extLst>
          </p:cNvPr>
          <p:cNvSpPr>
            <a:spLocks noGrp="1"/>
          </p:cNvSpPr>
          <p:nvPr>
            <p:ph type="title"/>
          </p:nvPr>
        </p:nvSpPr>
        <p:spPr/>
        <p:txBody>
          <a:bodyPr>
            <a:normAutofit/>
          </a:bodyPr>
          <a:lstStyle/>
          <a:p>
            <a:r>
              <a:rPr lang="en-US" dirty="0"/>
              <a:t>Feature Engineering:</a:t>
            </a:r>
            <a:br>
              <a:rPr lang="en-US" dirty="0"/>
            </a:br>
            <a:r>
              <a:rPr lang="en-US" dirty="0"/>
              <a:t>Max Features-500, 1000 &amp; 5000</a:t>
            </a:r>
          </a:p>
        </p:txBody>
      </p:sp>
      <p:pic>
        <p:nvPicPr>
          <p:cNvPr id="5" name="Content Placeholder 4">
            <a:extLst>
              <a:ext uri="{FF2B5EF4-FFF2-40B4-BE49-F238E27FC236}">
                <a16:creationId xmlns:a16="http://schemas.microsoft.com/office/drawing/2014/main" id="{62D87E5B-AE32-8A44-9D37-8491825C7BEB}"/>
              </a:ext>
            </a:extLst>
          </p:cNvPr>
          <p:cNvPicPr>
            <a:picLocks noGrp="1"/>
          </p:cNvPicPr>
          <p:nvPr>
            <p:ph idx="1"/>
          </p:nvPr>
        </p:nvPicPr>
        <p:blipFill>
          <a:blip r:embed="rId2"/>
          <a:srcRect/>
          <a:stretch/>
        </p:blipFill>
        <p:spPr>
          <a:xfrm>
            <a:off x="838200" y="2591923"/>
            <a:ext cx="3200400" cy="3200400"/>
          </a:xfrm>
        </p:spPr>
      </p:pic>
      <p:pic>
        <p:nvPicPr>
          <p:cNvPr id="6" name="Content Placeholder 4">
            <a:extLst>
              <a:ext uri="{FF2B5EF4-FFF2-40B4-BE49-F238E27FC236}">
                <a16:creationId xmlns:a16="http://schemas.microsoft.com/office/drawing/2014/main" id="{FAC28373-2CDD-D44D-BA01-B7F6229FF543}"/>
              </a:ext>
            </a:extLst>
          </p:cNvPr>
          <p:cNvPicPr>
            <a:picLocks/>
          </p:cNvPicPr>
          <p:nvPr/>
        </p:nvPicPr>
        <p:blipFill>
          <a:blip r:embed="rId3"/>
          <a:srcRect/>
          <a:stretch/>
        </p:blipFill>
        <p:spPr>
          <a:xfrm>
            <a:off x="4495800" y="2590169"/>
            <a:ext cx="3200400" cy="3200400"/>
          </a:xfrm>
          <a:prstGeom prst="rect">
            <a:avLst/>
          </a:prstGeom>
        </p:spPr>
      </p:pic>
      <p:pic>
        <p:nvPicPr>
          <p:cNvPr id="7" name="Content Placeholder 4">
            <a:extLst>
              <a:ext uri="{FF2B5EF4-FFF2-40B4-BE49-F238E27FC236}">
                <a16:creationId xmlns:a16="http://schemas.microsoft.com/office/drawing/2014/main" id="{CD333428-BF5A-C04C-A157-80C19D7D3DB7}"/>
              </a:ext>
            </a:extLst>
          </p:cNvPr>
          <p:cNvPicPr>
            <a:picLocks/>
          </p:cNvPicPr>
          <p:nvPr/>
        </p:nvPicPr>
        <p:blipFill>
          <a:blip r:embed="rId4"/>
          <a:srcRect/>
          <a:stretch/>
        </p:blipFill>
        <p:spPr>
          <a:xfrm>
            <a:off x="8026400" y="2581939"/>
            <a:ext cx="3200400" cy="3200400"/>
          </a:xfrm>
          <a:prstGeom prst="rect">
            <a:avLst/>
          </a:prstGeom>
        </p:spPr>
      </p:pic>
    </p:spTree>
    <p:extLst>
      <p:ext uri="{BB962C8B-B14F-4D97-AF65-F5344CB8AC3E}">
        <p14:creationId xmlns:p14="http://schemas.microsoft.com/office/powerpoint/2010/main" val="17412111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A097B-C249-6248-ABEC-C7B608C2F05E}"/>
              </a:ext>
            </a:extLst>
          </p:cNvPr>
          <p:cNvSpPr>
            <a:spLocks noGrp="1"/>
          </p:cNvSpPr>
          <p:nvPr>
            <p:ph type="title"/>
          </p:nvPr>
        </p:nvSpPr>
        <p:spPr/>
        <p:txBody>
          <a:bodyPr/>
          <a:lstStyle/>
          <a:p>
            <a:r>
              <a:rPr lang="en-US" dirty="0"/>
              <a:t>Feature Engineer-Corpus Used</a:t>
            </a:r>
          </a:p>
        </p:txBody>
      </p:sp>
      <p:sp>
        <p:nvSpPr>
          <p:cNvPr id="3" name="Content Placeholder 2">
            <a:extLst>
              <a:ext uri="{FF2B5EF4-FFF2-40B4-BE49-F238E27FC236}">
                <a16:creationId xmlns:a16="http://schemas.microsoft.com/office/drawing/2014/main" id="{3D839365-61EE-4541-B4F4-552FD41186CD}"/>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3376458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A097B-C249-6248-ABEC-C7B608C2F05E}"/>
              </a:ext>
            </a:extLst>
          </p:cNvPr>
          <p:cNvSpPr>
            <a:spLocks noGrp="1"/>
          </p:cNvSpPr>
          <p:nvPr>
            <p:ph type="title"/>
          </p:nvPr>
        </p:nvSpPr>
        <p:spPr/>
        <p:txBody>
          <a:bodyPr/>
          <a:lstStyle/>
          <a:p>
            <a:r>
              <a:rPr lang="en-US" dirty="0"/>
              <a:t>Clustering-Linkage (w/ Agglomerative)</a:t>
            </a:r>
          </a:p>
        </p:txBody>
      </p:sp>
      <p:graphicFrame>
        <p:nvGraphicFramePr>
          <p:cNvPr id="8" name="Content Placeholder 7">
            <a:extLst>
              <a:ext uri="{FF2B5EF4-FFF2-40B4-BE49-F238E27FC236}">
                <a16:creationId xmlns:a16="http://schemas.microsoft.com/office/drawing/2014/main" id="{D7CA9839-B7B9-314B-BAEA-56DD2CF5AAAB}"/>
              </a:ext>
            </a:extLst>
          </p:cNvPr>
          <p:cNvGraphicFramePr>
            <a:graphicFrameLocks noGrp="1"/>
          </p:cNvGraphicFramePr>
          <p:nvPr>
            <p:ph idx="1"/>
            <p:extLst>
              <p:ext uri="{D42A27DB-BD31-4B8C-83A1-F6EECF244321}">
                <p14:modId xmlns:p14="http://schemas.microsoft.com/office/powerpoint/2010/main" val="904916152"/>
              </p:ext>
            </p:extLst>
          </p:nvPr>
        </p:nvGraphicFramePr>
        <p:xfrm>
          <a:off x="942975" y="1690688"/>
          <a:ext cx="4629150" cy="4310859"/>
        </p:xfrm>
        <a:graphic>
          <a:graphicData uri="http://schemas.openxmlformats.org/drawingml/2006/table">
            <a:tbl>
              <a:tblPr firstRow="1" firstCol="1">
                <a:tableStyleId>{5C22544A-7EE6-4342-B048-85BDC9FD1C3A}</a:tableStyleId>
              </a:tblPr>
              <a:tblGrid>
                <a:gridCol w="512798">
                  <a:extLst>
                    <a:ext uri="{9D8B030D-6E8A-4147-A177-3AD203B41FA5}">
                      <a16:colId xmlns:a16="http://schemas.microsoft.com/office/drawing/2014/main" val="3294762105"/>
                    </a:ext>
                  </a:extLst>
                </a:gridCol>
                <a:gridCol w="1029088">
                  <a:extLst>
                    <a:ext uri="{9D8B030D-6E8A-4147-A177-3AD203B41FA5}">
                      <a16:colId xmlns:a16="http://schemas.microsoft.com/office/drawing/2014/main" val="1162602376"/>
                    </a:ext>
                  </a:extLst>
                </a:gridCol>
                <a:gridCol w="1029088">
                  <a:extLst>
                    <a:ext uri="{9D8B030D-6E8A-4147-A177-3AD203B41FA5}">
                      <a16:colId xmlns:a16="http://schemas.microsoft.com/office/drawing/2014/main" val="2620077225"/>
                    </a:ext>
                  </a:extLst>
                </a:gridCol>
                <a:gridCol w="1029088">
                  <a:extLst>
                    <a:ext uri="{9D8B030D-6E8A-4147-A177-3AD203B41FA5}">
                      <a16:colId xmlns:a16="http://schemas.microsoft.com/office/drawing/2014/main" val="2763285607"/>
                    </a:ext>
                  </a:extLst>
                </a:gridCol>
                <a:gridCol w="1029088">
                  <a:extLst>
                    <a:ext uri="{9D8B030D-6E8A-4147-A177-3AD203B41FA5}">
                      <a16:colId xmlns:a16="http://schemas.microsoft.com/office/drawing/2014/main" val="338700866"/>
                    </a:ext>
                  </a:extLst>
                </a:gridCol>
              </a:tblGrid>
              <a:tr h="205279">
                <a:tc>
                  <a:txBody>
                    <a:bodyPr/>
                    <a:lstStyle/>
                    <a:p>
                      <a:pPr algn="ctr" fontAlgn="t"/>
                      <a:r>
                        <a:rPr lang="en-US" sz="1100" u="none" strike="noStrike" dirty="0">
                          <a:effectLst/>
                        </a:rPr>
                        <a:t>Groups</a:t>
                      </a:r>
                      <a:endParaRPr lang="en-US" sz="11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t"/>
                      <a:r>
                        <a:rPr lang="en-US" sz="1100" u="none" strike="noStrike" dirty="0">
                          <a:effectLst/>
                        </a:rPr>
                        <a:t>Ward</a:t>
                      </a:r>
                      <a:endParaRPr lang="en-US" sz="1100" b="1" i="0" u="none" strike="noStrike" dirty="0">
                        <a:solidFill>
                          <a:srgbClr val="000000"/>
                        </a:solidFill>
                        <a:effectLst/>
                        <a:latin typeface="Calibri" panose="020F0502020204030204" pitchFamily="34" charset="0"/>
                      </a:endParaRPr>
                    </a:p>
                  </a:txBody>
                  <a:tcPr marL="9525" marR="9525" marT="9525" marB="0"/>
                </a:tc>
                <a:tc>
                  <a:txBody>
                    <a:bodyPr/>
                    <a:lstStyle/>
                    <a:p>
                      <a:pPr algn="ctr" fontAlgn="t"/>
                      <a:r>
                        <a:rPr lang="en-US" sz="1100" u="none" strike="noStrike">
                          <a:effectLst/>
                        </a:rPr>
                        <a:t>Complete</a:t>
                      </a:r>
                      <a:endParaRPr lang="en-US" sz="1100" b="1" i="0" u="none" strike="noStrike">
                        <a:solidFill>
                          <a:srgbClr val="000000"/>
                        </a:solidFill>
                        <a:effectLst/>
                        <a:latin typeface="Calibri" panose="020F0502020204030204" pitchFamily="34" charset="0"/>
                      </a:endParaRPr>
                    </a:p>
                  </a:txBody>
                  <a:tcPr marL="9525" marR="9525" marT="9525" marB="0"/>
                </a:tc>
                <a:tc>
                  <a:txBody>
                    <a:bodyPr/>
                    <a:lstStyle/>
                    <a:p>
                      <a:pPr algn="ctr" fontAlgn="t"/>
                      <a:r>
                        <a:rPr lang="en-US" sz="1100" u="none" strike="noStrike">
                          <a:effectLst/>
                        </a:rPr>
                        <a:t>Avg.</a:t>
                      </a:r>
                      <a:endParaRPr lang="en-US" sz="1100" b="1" i="0" u="none" strike="noStrike">
                        <a:solidFill>
                          <a:srgbClr val="000000"/>
                        </a:solidFill>
                        <a:effectLst/>
                        <a:latin typeface="Calibri" panose="020F0502020204030204" pitchFamily="34" charset="0"/>
                      </a:endParaRPr>
                    </a:p>
                  </a:txBody>
                  <a:tcPr marL="9525" marR="9525" marT="9525" marB="0"/>
                </a:tc>
                <a:tc>
                  <a:txBody>
                    <a:bodyPr/>
                    <a:lstStyle/>
                    <a:p>
                      <a:pPr algn="ctr" fontAlgn="t"/>
                      <a:r>
                        <a:rPr lang="en-US" sz="1100" u="none" strike="noStrike">
                          <a:effectLst/>
                        </a:rPr>
                        <a:t>Single</a:t>
                      </a:r>
                      <a:endParaRPr lang="en-US" sz="1100" b="1" i="0" u="none" strike="noStrike">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3844248272"/>
                  </a:ext>
                </a:extLst>
              </a:tr>
              <a:tr h="205279">
                <a:tc>
                  <a:txBody>
                    <a:bodyPr/>
                    <a:lstStyle/>
                    <a:p>
                      <a:pPr algn="ctr" fontAlgn="b"/>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32</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26</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65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95</a:t>
                      </a:r>
                      <a:endParaRPr lang="en-US"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869817729"/>
                  </a:ext>
                </a:extLst>
              </a:tr>
              <a:tr h="205279">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6</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4</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12</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3</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291166891"/>
                  </a:ext>
                </a:extLst>
              </a:tr>
              <a:tr h="205279">
                <a:tc>
                  <a:txBody>
                    <a:bodyPr/>
                    <a:lstStyle/>
                    <a:p>
                      <a:pPr algn="ctr" fontAlgn="b"/>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8</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493991885"/>
                  </a:ext>
                </a:extLst>
              </a:tr>
              <a:tr h="205279">
                <a:tc>
                  <a:txBody>
                    <a:bodyPr/>
                    <a:lstStyle/>
                    <a:p>
                      <a:pPr algn="ctr" fontAlgn="b"/>
                      <a:r>
                        <a:rPr lang="en-US" sz="1100" u="none" strike="noStrike" dirty="0">
                          <a:effectLst/>
                        </a:rPr>
                        <a:t>3</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557351601"/>
                  </a:ext>
                </a:extLst>
              </a:tr>
              <a:tr h="205279">
                <a:tc>
                  <a:txBody>
                    <a:bodyPr/>
                    <a:lstStyle/>
                    <a:p>
                      <a:pPr algn="ctr" fontAlgn="b"/>
                      <a:r>
                        <a:rPr lang="en-US" sz="1100" u="none" strike="noStrike" dirty="0">
                          <a:effectLst/>
                        </a:rPr>
                        <a:t>4</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6</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8</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9</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040867807"/>
                  </a:ext>
                </a:extLst>
              </a:tr>
              <a:tr h="205279">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9</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3</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091675626"/>
                  </a:ext>
                </a:extLst>
              </a:tr>
              <a:tr h="205279">
                <a:tc>
                  <a:txBody>
                    <a:bodyPr/>
                    <a:lstStyle/>
                    <a:p>
                      <a:pPr algn="ctr" fontAlgn="b"/>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421464785"/>
                  </a:ext>
                </a:extLst>
              </a:tr>
              <a:tr h="205279">
                <a:tc>
                  <a:txBody>
                    <a:bodyPr/>
                    <a:lstStyle/>
                    <a:p>
                      <a:pPr algn="ctr"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91219146"/>
                  </a:ext>
                </a:extLst>
              </a:tr>
              <a:tr h="205279">
                <a:tc>
                  <a:txBody>
                    <a:bodyPr/>
                    <a:lstStyle/>
                    <a:p>
                      <a:pPr algn="ctr" fontAlgn="b"/>
                      <a:r>
                        <a:rPr lang="en-US" sz="1100" u="none" strike="noStrike">
                          <a:effectLst/>
                        </a:rPr>
                        <a:t>8</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175468773"/>
                  </a:ext>
                </a:extLst>
              </a:tr>
              <a:tr h="205279">
                <a:tc>
                  <a:txBody>
                    <a:bodyPr/>
                    <a:lstStyle/>
                    <a:p>
                      <a:pPr algn="ctr" fontAlgn="b"/>
                      <a:r>
                        <a:rPr lang="en-US" sz="1100" u="none" strike="noStrike">
                          <a:effectLst/>
                        </a:rPr>
                        <a:t>9</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535517994"/>
                  </a:ext>
                </a:extLst>
              </a:tr>
              <a:tr h="205279">
                <a:tc>
                  <a:txBody>
                    <a:bodyPr/>
                    <a:lstStyle/>
                    <a:p>
                      <a:pPr algn="ctr"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555545227"/>
                  </a:ext>
                </a:extLst>
              </a:tr>
              <a:tr h="205279">
                <a:tc>
                  <a:txBody>
                    <a:bodyPr/>
                    <a:lstStyle/>
                    <a:p>
                      <a:pPr algn="ctr" fontAlgn="b"/>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007865516"/>
                  </a:ext>
                </a:extLst>
              </a:tr>
              <a:tr h="205279">
                <a:tc>
                  <a:txBody>
                    <a:bodyPr/>
                    <a:lstStyle/>
                    <a:p>
                      <a:pPr algn="ctr" fontAlgn="b"/>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801707071"/>
                  </a:ext>
                </a:extLst>
              </a:tr>
              <a:tr h="205279">
                <a:tc>
                  <a:txBody>
                    <a:bodyPr/>
                    <a:lstStyle/>
                    <a:p>
                      <a:pPr algn="ctr" fontAlgn="b"/>
                      <a:r>
                        <a:rPr lang="en-US" sz="1100" u="none" strike="noStrike">
                          <a:effectLst/>
                        </a:rPr>
                        <a:t>13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637999160"/>
                  </a:ext>
                </a:extLst>
              </a:tr>
              <a:tr h="205279">
                <a:tc>
                  <a:txBody>
                    <a:bodyPr/>
                    <a:lstStyle/>
                    <a:p>
                      <a:pPr algn="ctr" fontAlgn="b"/>
                      <a:r>
                        <a:rPr lang="en-US" sz="1100" u="none" strike="noStrike">
                          <a:effectLst/>
                        </a:rPr>
                        <a:t>14</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152209612"/>
                  </a:ext>
                </a:extLst>
              </a:tr>
              <a:tr h="205279">
                <a:tc>
                  <a:txBody>
                    <a:bodyPr/>
                    <a:lstStyle/>
                    <a:p>
                      <a:pPr algn="ctr" fontAlgn="b"/>
                      <a:r>
                        <a:rPr lang="en-US" sz="1100" u="none" strike="noStrike">
                          <a:effectLst/>
                        </a:rPr>
                        <a:t>15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717643133"/>
                  </a:ext>
                </a:extLst>
              </a:tr>
              <a:tr h="205279">
                <a:tc>
                  <a:txBody>
                    <a:bodyPr/>
                    <a:lstStyle/>
                    <a:p>
                      <a:pPr algn="ctr" fontAlgn="b"/>
                      <a:r>
                        <a:rPr lang="en-US" sz="1100" u="none" strike="noStrike">
                          <a:effectLst/>
                        </a:rPr>
                        <a:t>16</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830418617"/>
                  </a:ext>
                </a:extLst>
              </a:tr>
              <a:tr h="205279">
                <a:tc>
                  <a:txBody>
                    <a:bodyPr/>
                    <a:lstStyle/>
                    <a:p>
                      <a:pPr algn="ctr" fontAlgn="b"/>
                      <a:r>
                        <a:rPr lang="en-US" sz="1100" u="none" strike="noStrike">
                          <a:effectLst/>
                        </a:rPr>
                        <a:t>17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17315943"/>
                  </a:ext>
                </a:extLst>
              </a:tr>
              <a:tr h="205279">
                <a:tc>
                  <a:txBody>
                    <a:bodyPr/>
                    <a:lstStyle/>
                    <a:p>
                      <a:pPr algn="ctr" fontAlgn="b"/>
                      <a:r>
                        <a:rPr lang="en-US" sz="1100" u="none" strike="noStrike">
                          <a:effectLst/>
                        </a:rPr>
                        <a:t>18</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007277171"/>
                  </a:ext>
                </a:extLst>
              </a:tr>
              <a:tr h="205279">
                <a:tc>
                  <a:txBody>
                    <a:bodyPr/>
                    <a:lstStyle/>
                    <a:p>
                      <a:pPr algn="ctr" fontAlgn="b"/>
                      <a:r>
                        <a:rPr lang="en-US" sz="1100" u="none" strike="noStrike" dirty="0">
                          <a:effectLst/>
                        </a:rPr>
                        <a:t>19</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37866135"/>
                  </a:ext>
                </a:extLst>
              </a:tr>
            </a:tbl>
          </a:graphicData>
        </a:graphic>
      </p:graphicFrame>
      <p:sp>
        <p:nvSpPr>
          <p:cNvPr id="9" name="TextBox 8">
            <a:extLst>
              <a:ext uri="{FF2B5EF4-FFF2-40B4-BE49-F238E27FC236}">
                <a16:creationId xmlns:a16="http://schemas.microsoft.com/office/drawing/2014/main" id="{B4F9AC32-70F7-034A-B09C-90728774D6EF}"/>
              </a:ext>
            </a:extLst>
          </p:cNvPr>
          <p:cNvSpPr txBox="1"/>
          <p:nvPr/>
        </p:nvSpPr>
        <p:spPr>
          <a:xfrm>
            <a:off x="6400800" y="1690688"/>
            <a:ext cx="5086350" cy="1200329"/>
          </a:xfrm>
          <a:prstGeom prst="rect">
            <a:avLst/>
          </a:prstGeom>
          <a:noFill/>
        </p:spPr>
        <p:txBody>
          <a:bodyPr wrap="square" rtlCol="0">
            <a:spAutoFit/>
          </a:bodyPr>
          <a:lstStyle/>
          <a:p>
            <a:pPr marL="285750" indent="-285750">
              <a:buFont typeface="Arial" panose="020B0604020202020204" pitchFamily="34" charset="0"/>
              <a:buChar char="•"/>
            </a:pPr>
            <a:r>
              <a:rPr lang="en-US" dirty="0"/>
              <a:t>Obviously, Average &amp; Single linkage are way to heavy (as theory would suggest). </a:t>
            </a:r>
          </a:p>
          <a:p>
            <a:pPr marL="285750" indent="-285750">
              <a:buFont typeface="Arial" panose="020B0604020202020204" pitchFamily="34" charset="0"/>
              <a:buChar char="•"/>
            </a:pPr>
            <a:r>
              <a:rPr lang="en-US" dirty="0"/>
              <a:t>Ward appears to be the most evenly, distributed of the other two (but Complete is close).</a:t>
            </a:r>
          </a:p>
        </p:txBody>
      </p:sp>
    </p:spTree>
    <p:extLst>
      <p:ext uri="{BB962C8B-B14F-4D97-AF65-F5344CB8AC3E}">
        <p14:creationId xmlns:p14="http://schemas.microsoft.com/office/powerpoint/2010/main" val="763190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A097B-C249-6248-ABEC-C7B608C2F05E}"/>
              </a:ext>
            </a:extLst>
          </p:cNvPr>
          <p:cNvSpPr>
            <a:spLocks noGrp="1"/>
          </p:cNvSpPr>
          <p:nvPr>
            <p:ph type="title"/>
          </p:nvPr>
        </p:nvSpPr>
        <p:spPr/>
        <p:txBody>
          <a:bodyPr/>
          <a:lstStyle/>
          <a:p>
            <a:r>
              <a:rPr lang="en-US" dirty="0"/>
              <a:t>Clustering-</a:t>
            </a:r>
            <a:br>
              <a:rPr lang="en-US" dirty="0"/>
            </a:br>
            <a:r>
              <a:rPr lang="en-US" dirty="0"/>
              <a:t>Neighbors (w/ KNN) &amp; Linkage (w/ Agg)</a:t>
            </a:r>
          </a:p>
        </p:txBody>
      </p:sp>
      <p:graphicFrame>
        <p:nvGraphicFramePr>
          <p:cNvPr id="4" name="Table 4">
            <a:extLst>
              <a:ext uri="{FF2B5EF4-FFF2-40B4-BE49-F238E27FC236}">
                <a16:creationId xmlns:a16="http://schemas.microsoft.com/office/drawing/2014/main" id="{46CF0EBD-53D1-3C4C-B9AF-BD94809F2032}"/>
              </a:ext>
            </a:extLst>
          </p:cNvPr>
          <p:cNvGraphicFramePr>
            <a:graphicFrameLocks noGrp="1"/>
          </p:cNvGraphicFramePr>
          <p:nvPr>
            <p:ph idx="1"/>
            <p:extLst>
              <p:ext uri="{D42A27DB-BD31-4B8C-83A1-F6EECF244321}">
                <p14:modId xmlns:p14="http://schemas.microsoft.com/office/powerpoint/2010/main" val="3183067374"/>
              </p:ext>
            </p:extLst>
          </p:nvPr>
        </p:nvGraphicFramePr>
        <p:xfrm>
          <a:off x="609600" y="1690688"/>
          <a:ext cx="3483936" cy="2647393"/>
        </p:xfrm>
        <a:graphic>
          <a:graphicData uri="http://schemas.openxmlformats.org/drawingml/2006/table">
            <a:tbl>
              <a:tblPr firstRow="1" bandRow="1">
                <a:tableStyleId>{5C22544A-7EE6-4342-B048-85BDC9FD1C3A}</a:tableStyleId>
              </a:tblPr>
              <a:tblGrid>
                <a:gridCol w="539765">
                  <a:extLst>
                    <a:ext uri="{9D8B030D-6E8A-4147-A177-3AD203B41FA5}">
                      <a16:colId xmlns:a16="http://schemas.microsoft.com/office/drawing/2014/main" val="631157774"/>
                    </a:ext>
                  </a:extLst>
                </a:gridCol>
                <a:gridCol w="2944171">
                  <a:extLst>
                    <a:ext uri="{9D8B030D-6E8A-4147-A177-3AD203B41FA5}">
                      <a16:colId xmlns:a16="http://schemas.microsoft.com/office/drawing/2014/main" val="2199394686"/>
                    </a:ext>
                  </a:extLst>
                </a:gridCol>
              </a:tblGrid>
              <a:tr h="378199">
                <a:tc>
                  <a:txBody>
                    <a:bodyPr/>
                    <a:lstStyle/>
                    <a:p>
                      <a:pPr algn="ctr"/>
                      <a:r>
                        <a:rPr lang="en-US" dirty="0"/>
                        <a:t>N</a:t>
                      </a:r>
                    </a:p>
                  </a:txBody>
                  <a:tcPr anchor="b"/>
                </a:tc>
                <a:tc>
                  <a:txBody>
                    <a:bodyPr/>
                    <a:lstStyle/>
                    <a:p>
                      <a:pPr algn="ctr"/>
                      <a:r>
                        <a:rPr lang="en-US" dirty="0"/>
                        <a:t>Silhouette Score</a:t>
                      </a:r>
                    </a:p>
                  </a:txBody>
                  <a:tcPr anchor="b"/>
                </a:tc>
                <a:extLst>
                  <a:ext uri="{0D108BD9-81ED-4DB2-BD59-A6C34878D82A}">
                    <a16:rowId xmlns:a16="http://schemas.microsoft.com/office/drawing/2014/main" val="3327041027"/>
                  </a:ext>
                </a:extLst>
              </a:tr>
              <a:tr h="378199">
                <a:tc>
                  <a:txBody>
                    <a:bodyPr/>
                    <a:lstStyle/>
                    <a:p>
                      <a:pPr algn="ctr"/>
                      <a:r>
                        <a:rPr lang="en-US" dirty="0"/>
                        <a:t>3</a:t>
                      </a:r>
                    </a:p>
                  </a:txBody>
                  <a:tcPr anchor="ctr"/>
                </a:tc>
                <a:tc>
                  <a:txBody>
                    <a:bodyPr/>
                    <a:lstStyle/>
                    <a:p>
                      <a:pPr algn="ctr"/>
                      <a:r>
                        <a:rPr lang="en-US" dirty="0"/>
                        <a:t>0.102</a:t>
                      </a:r>
                    </a:p>
                  </a:txBody>
                  <a:tcPr anchor="ctr"/>
                </a:tc>
                <a:extLst>
                  <a:ext uri="{0D108BD9-81ED-4DB2-BD59-A6C34878D82A}">
                    <a16:rowId xmlns:a16="http://schemas.microsoft.com/office/drawing/2014/main" val="3925673614"/>
                  </a:ext>
                </a:extLst>
              </a:tr>
              <a:tr h="378199">
                <a:tc>
                  <a:txBody>
                    <a:bodyPr/>
                    <a:lstStyle/>
                    <a:p>
                      <a:pPr algn="ctr"/>
                      <a:r>
                        <a:rPr lang="en-US" dirty="0"/>
                        <a:t>5</a:t>
                      </a:r>
                    </a:p>
                  </a:txBody>
                  <a:tcPr anchor="ctr"/>
                </a:tc>
                <a:tc>
                  <a:txBody>
                    <a:bodyPr/>
                    <a:lstStyle/>
                    <a:p>
                      <a:pPr algn="ctr"/>
                      <a:r>
                        <a:rPr lang="en-US" dirty="0"/>
                        <a:t>0.101</a:t>
                      </a:r>
                    </a:p>
                  </a:txBody>
                  <a:tcPr anchor="ctr"/>
                </a:tc>
                <a:extLst>
                  <a:ext uri="{0D108BD9-81ED-4DB2-BD59-A6C34878D82A}">
                    <a16:rowId xmlns:a16="http://schemas.microsoft.com/office/drawing/2014/main" val="3987716390"/>
                  </a:ext>
                </a:extLst>
              </a:tr>
              <a:tr h="378199">
                <a:tc>
                  <a:txBody>
                    <a:bodyPr/>
                    <a:lstStyle/>
                    <a:p>
                      <a:pPr algn="ctr"/>
                      <a:r>
                        <a:rPr lang="en-US" dirty="0"/>
                        <a:t>8</a:t>
                      </a:r>
                    </a:p>
                  </a:txBody>
                  <a:tcPr anchor="ctr"/>
                </a:tc>
                <a:tc>
                  <a:txBody>
                    <a:bodyPr/>
                    <a:lstStyle/>
                    <a:p>
                      <a:pPr algn="ctr"/>
                      <a:r>
                        <a:rPr lang="en-US" dirty="0"/>
                        <a:t>0.104</a:t>
                      </a:r>
                    </a:p>
                  </a:txBody>
                  <a:tcPr anchor="ctr"/>
                </a:tc>
                <a:extLst>
                  <a:ext uri="{0D108BD9-81ED-4DB2-BD59-A6C34878D82A}">
                    <a16:rowId xmlns:a16="http://schemas.microsoft.com/office/drawing/2014/main" val="4062604323"/>
                  </a:ext>
                </a:extLst>
              </a:tr>
              <a:tr h="378199">
                <a:tc>
                  <a:txBody>
                    <a:bodyPr/>
                    <a:lstStyle/>
                    <a:p>
                      <a:pPr algn="ctr"/>
                      <a:r>
                        <a:rPr lang="en-US" dirty="0"/>
                        <a:t>10</a:t>
                      </a:r>
                    </a:p>
                  </a:txBody>
                  <a:tcPr anchor="ctr"/>
                </a:tc>
                <a:tc>
                  <a:txBody>
                    <a:bodyPr/>
                    <a:lstStyle/>
                    <a:p>
                      <a:pPr algn="ctr"/>
                      <a:r>
                        <a:rPr lang="en-US" dirty="0"/>
                        <a:t>0.103</a:t>
                      </a:r>
                    </a:p>
                  </a:txBody>
                  <a:tcPr anchor="ctr"/>
                </a:tc>
                <a:extLst>
                  <a:ext uri="{0D108BD9-81ED-4DB2-BD59-A6C34878D82A}">
                    <a16:rowId xmlns:a16="http://schemas.microsoft.com/office/drawing/2014/main" val="1428716507"/>
                  </a:ext>
                </a:extLst>
              </a:tr>
              <a:tr h="378199">
                <a:tc>
                  <a:txBody>
                    <a:bodyPr/>
                    <a:lstStyle/>
                    <a:p>
                      <a:pPr algn="ctr"/>
                      <a:r>
                        <a:rPr lang="en-US" dirty="0"/>
                        <a:t>15</a:t>
                      </a:r>
                    </a:p>
                  </a:txBody>
                  <a:tcPr anchor="ctr"/>
                </a:tc>
                <a:tc>
                  <a:txBody>
                    <a:bodyPr/>
                    <a:lstStyle/>
                    <a:p>
                      <a:pPr algn="ctr"/>
                      <a:r>
                        <a:rPr lang="en-US" dirty="0"/>
                        <a:t>0.127</a:t>
                      </a:r>
                    </a:p>
                  </a:txBody>
                  <a:tcPr anchor="ctr"/>
                </a:tc>
                <a:extLst>
                  <a:ext uri="{0D108BD9-81ED-4DB2-BD59-A6C34878D82A}">
                    <a16:rowId xmlns:a16="http://schemas.microsoft.com/office/drawing/2014/main" val="438497630"/>
                  </a:ext>
                </a:extLst>
              </a:tr>
              <a:tr h="378199">
                <a:tc>
                  <a:txBody>
                    <a:bodyPr/>
                    <a:lstStyle/>
                    <a:p>
                      <a:pPr algn="ctr"/>
                      <a:r>
                        <a:rPr lang="en-US" dirty="0"/>
                        <a:t>25</a:t>
                      </a:r>
                    </a:p>
                  </a:txBody>
                  <a:tcPr anchor="ctr"/>
                </a:tc>
                <a:tc>
                  <a:txBody>
                    <a:bodyPr/>
                    <a:lstStyle/>
                    <a:p>
                      <a:pPr algn="ctr"/>
                      <a:r>
                        <a:rPr lang="en-US" dirty="0"/>
                        <a:t>0.123</a:t>
                      </a:r>
                    </a:p>
                  </a:txBody>
                  <a:tcPr anchor="ctr"/>
                </a:tc>
                <a:extLst>
                  <a:ext uri="{0D108BD9-81ED-4DB2-BD59-A6C34878D82A}">
                    <a16:rowId xmlns:a16="http://schemas.microsoft.com/office/drawing/2014/main" val="1047921296"/>
                  </a:ext>
                </a:extLst>
              </a:tr>
            </a:tbl>
          </a:graphicData>
        </a:graphic>
      </p:graphicFrame>
      <p:sp>
        <p:nvSpPr>
          <p:cNvPr id="5" name="TextBox 4">
            <a:extLst>
              <a:ext uri="{FF2B5EF4-FFF2-40B4-BE49-F238E27FC236}">
                <a16:creationId xmlns:a16="http://schemas.microsoft.com/office/drawing/2014/main" id="{C42B2BE6-9222-154C-80A0-C4EE220DE317}"/>
              </a:ext>
            </a:extLst>
          </p:cNvPr>
          <p:cNvSpPr txBox="1"/>
          <p:nvPr/>
        </p:nvSpPr>
        <p:spPr>
          <a:xfrm>
            <a:off x="609601" y="4520981"/>
            <a:ext cx="3483936" cy="1200329"/>
          </a:xfrm>
          <a:prstGeom prst="rect">
            <a:avLst/>
          </a:prstGeom>
          <a:noFill/>
        </p:spPr>
        <p:txBody>
          <a:bodyPr wrap="square" rtlCol="0">
            <a:spAutoFit/>
          </a:bodyPr>
          <a:lstStyle/>
          <a:p>
            <a:r>
              <a:rPr lang="en-US" dirty="0"/>
              <a:t>Given the scores for different KNNs, we will use 20 clusters for the agglomerative clustering method.</a:t>
            </a:r>
          </a:p>
        </p:txBody>
      </p:sp>
      <p:graphicFrame>
        <p:nvGraphicFramePr>
          <p:cNvPr id="6" name="Content Placeholder 7">
            <a:extLst>
              <a:ext uri="{FF2B5EF4-FFF2-40B4-BE49-F238E27FC236}">
                <a16:creationId xmlns:a16="http://schemas.microsoft.com/office/drawing/2014/main" id="{B9D05968-C2E0-6C48-AF30-F93BA8C1308F}"/>
              </a:ext>
            </a:extLst>
          </p:cNvPr>
          <p:cNvGraphicFramePr>
            <a:graphicFrameLocks/>
          </p:cNvGraphicFramePr>
          <p:nvPr>
            <p:extLst>
              <p:ext uri="{D42A27DB-BD31-4B8C-83A1-F6EECF244321}">
                <p14:modId xmlns:p14="http://schemas.microsoft.com/office/powerpoint/2010/main" val="2715867139"/>
              </p:ext>
            </p:extLst>
          </p:nvPr>
        </p:nvGraphicFramePr>
        <p:xfrm>
          <a:off x="4781328" y="1690688"/>
          <a:ext cx="3150562" cy="4455945"/>
        </p:xfrm>
        <a:graphic>
          <a:graphicData uri="http://schemas.openxmlformats.org/drawingml/2006/table">
            <a:tbl>
              <a:tblPr firstRow="1" firstCol="1">
                <a:tableStyleId>{5C22544A-7EE6-4342-B048-85BDC9FD1C3A}</a:tableStyleId>
              </a:tblPr>
              <a:tblGrid>
                <a:gridCol w="349006">
                  <a:extLst>
                    <a:ext uri="{9D8B030D-6E8A-4147-A177-3AD203B41FA5}">
                      <a16:colId xmlns:a16="http://schemas.microsoft.com/office/drawing/2014/main" val="3294762105"/>
                    </a:ext>
                  </a:extLst>
                </a:gridCol>
                <a:gridCol w="700389">
                  <a:extLst>
                    <a:ext uri="{9D8B030D-6E8A-4147-A177-3AD203B41FA5}">
                      <a16:colId xmlns:a16="http://schemas.microsoft.com/office/drawing/2014/main" val="1162602376"/>
                    </a:ext>
                  </a:extLst>
                </a:gridCol>
                <a:gridCol w="700389">
                  <a:extLst>
                    <a:ext uri="{9D8B030D-6E8A-4147-A177-3AD203B41FA5}">
                      <a16:colId xmlns:a16="http://schemas.microsoft.com/office/drawing/2014/main" val="2620077225"/>
                    </a:ext>
                  </a:extLst>
                </a:gridCol>
                <a:gridCol w="700389">
                  <a:extLst>
                    <a:ext uri="{9D8B030D-6E8A-4147-A177-3AD203B41FA5}">
                      <a16:colId xmlns:a16="http://schemas.microsoft.com/office/drawing/2014/main" val="2763285607"/>
                    </a:ext>
                  </a:extLst>
                </a:gridCol>
                <a:gridCol w="700389">
                  <a:extLst>
                    <a:ext uri="{9D8B030D-6E8A-4147-A177-3AD203B41FA5}">
                      <a16:colId xmlns:a16="http://schemas.microsoft.com/office/drawing/2014/main" val="338700866"/>
                    </a:ext>
                  </a:extLst>
                </a:gridCol>
              </a:tblGrid>
              <a:tr h="205557">
                <a:tc>
                  <a:txBody>
                    <a:bodyPr/>
                    <a:lstStyle/>
                    <a:p>
                      <a:pPr algn="ctr" fontAlgn="t"/>
                      <a:r>
                        <a:rPr lang="en-US" sz="1100" u="none" strike="noStrike" dirty="0">
                          <a:effectLst/>
                        </a:rPr>
                        <a:t>Groups</a:t>
                      </a:r>
                      <a:endParaRPr lang="en-US" sz="11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t"/>
                      <a:r>
                        <a:rPr lang="en-US" sz="1100" u="none" strike="noStrike" dirty="0">
                          <a:effectLst/>
                        </a:rPr>
                        <a:t>Ward</a:t>
                      </a:r>
                      <a:endParaRPr lang="en-US" sz="1100" b="1" i="0" u="none" strike="noStrike" dirty="0">
                        <a:solidFill>
                          <a:srgbClr val="000000"/>
                        </a:solidFill>
                        <a:effectLst/>
                        <a:latin typeface="Calibri" panose="020F0502020204030204" pitchFamily="34" charset="0"/>
                      </a:endParaRPr>
                    </a:p>
                  </a:txBody>
                  <a:tcPr marL="9525" marR="9525" marT="9525" marB="0"/>
                </a:tc>
                <a:tc>
                  <a:txBody>
                    <a:bodyPr/>
                    <a:lstStyle/>
                    <a:p>
                      <a:pPr algn="ctr" fontAlgn="t"/>
                      <a:r>
                        <a:rPr lang="en-US" sz="1100" u="none" strike="noStrike">
                          <a:effectLst/>
                        </a:rPr>
                        <a:t>Complete</a:t>
                      </a:r>
                      <a:endParaRPr lang="en-US" sz="1100" b="1" i="0" u="none" strike="noStrike">
                        <a:solidFill>
                          <a:srgbClr val="000000"/>
                        </a:solidFill>
                        <a:effectLst/>
                        <a:latin typeface="Calibri" panose="020F0502020204030204" pitchFamily="34" charset="0"/>
                      </a:endParaRPr>
                    </a:p>
                  </a:txBody>
                  <a:tcPr marL="9525" marR="9525" marT="9525" marB="0"/>
                </a:tc>
                <a:tc>
                  <a:txBody>
                    <a:bodyPr/>
                    <a:lstStyle/>
                    <a:p>
                      <a:pPr algn="ctr" fontAlgn="t"/>
                      <a:r>
                        <a:rPr lang="en-US" sz="1100" u="none" strike="noStrike">
                          <a:effectLst/>
                        </a:rPr>
                        <a:t>Avg.</a:t>
                      </a:r>
                      <a:endParaRPr lang="en-US" sz="1100" b="1" i="0" u="none" strike="noStrike">
                        <a:solidFill>
                          <a:srgbClr val="000000"/>
                        </a:solidFill>
                        <a:effectLst/>
                        <a:latin typeface="Calibri" panose="020F0502020204030204" pitchFamily="34" charset="0"/>
                      </a:endParaRPr>
                    </a:p>
                  </a:txBody>
                  <a:tcPr marL="9525" marR="9525" marT="9525" marB="0"/>
                </a:tc>
                <a:tc>
                  <a:txBody>
                    <a:bodyPr/>
                    <a:lstStyle/>
                    <a:p>
                      <a:pPr algn="ctr" fontAlgn="t"/>
                      <a:r>
                        <a:rPr lang="en-US" sz="1100" u="none" strike="noStrike">
                          <a:effectLst/>
                        </a:rPr>
                        <a:t>Single</a:t>
                      </a:r>
                      <a:endParaRPr lang="en-US" sz="1100" b="1" i="0" u="none" strike="noStrike">
                        <a:solidFill>
                          <a:srgbClr val="000000"/>
                        </a:solidFill>
                        <a:effectLst/>
                        <a:latin typeface="Calibri" panose="020F0502020204030204" pitchFamily="34" charset="0"/>
                      </a:endParaRPr>
                    </a:p>
                  </a:txBody>
                  <a:tcPr marL="9525" marR="9525" marT="9525" marB="0"/>
                </a:tc>
                <a:extLst>
                  <a:ext uri="{0D108BD9-81ED-4DB2-BD59-A6C34878D82A}">
                    <a16:rowId xmlns:a16="http://schemas.microsoft.com/office/drawing/2014/main" val="3844248272"/>
                  </a:ext>
                </a:extLst>
              </a:tr>
              <a:tr h="205557">
                <a:tc>
                  <a:txBody>
                    <a:bodyPr/>
                    <a:lstStyle/>
                    <a:p>
                      <a:pPr algn="ctr" fontAlgn="b"/>
                      <a:r>
                        <a:rPr lang="en-US" sz="1100" u="none" strike="noStrike" dirty="0">
                          <a:effectLst/>
                        </a:rPr>
                        <a:t>0</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32</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26</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65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95</a:t>
                      </a:r>
                      <a:endParaRPr lang="en-US" sz="1100" b="0"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869817729"/>
                  </a:ext>
                </a:extLst>
              </a:tr>
              <a:tr h="205557">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6</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4</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12</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3</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291166891"/>
                  </a:ext>
                </a:extLst>
              </a:tr>
              <a:tr h="205557">
                <a:tc>
                  <a:txBody>
                    <a:bodyPr/>
                    <a:lstStyle/>
                    <a:p>
                      <a:pPr algn="ctr" fontAlgn="b"/>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8</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493991885"/>
                  </a:ext>
                </a:extLst>
              </a:tr>
              <a:tr h="205557">
                <a:tc>
                  <a:txBody>
                    <a:bodyPr/>
                    <a:lstStyle/>
                    <a:p>
                      <a:pPr algn="ctr" fontAlgn="b"/>
                      <a:r>
                        <a:rPr lang="en-US" sz="1100" u="none" strike="noStrike" dirty="0">
                          <a:effectLst/>
                        </a:rPr>
                        <a:t>3</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2</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557351601"/>
                  </a:ext>
                </a:extLst>
              </a:tr>
              <a:tr h="205557">
                <a:tc>
                  <a:txBody>
                    <a:bodyPr/>
                    <a:lstStyle/>
                    <a:p>
                      <a:pPr algn="ctr" fontAlgn="b"/>
                      <a:r>
                        <a:rPr lang="en-US" sz="1100" u="none" strike="noStrike" dirty="0">
                          <a:effectLst/>
                        </a:rPr>
                        <a:t>4</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6</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8</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9</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040867807"/>
                  </a:ext>
                </a:extLst>
              </a:tr>
              <a:tr h="205557">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9</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3</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091675626"/>
                  </a:ext>
                </a:extLst>
              </a:tr>
              <a:tr h="205557">
                <a:tc>
                  <a:txBody>
                    <a:bodyPr/>
                    <a:lstStyle/>
                    <a:p>
                      <a:pPr algn="ctr" fontAlgn="b"/>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421464785"/>
                  </a:ext>
                </a:extLst>
              </a:tr>
              <a:tr h="205557">
                <a:tc>
                  <a:txBody>
                    <a:bodyPr/>
                    <a:lstStyle/>
                    <a:p>
                      <a:pPr algn="ctr"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6</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91219146"/>
                  </a:ext>
                </a:extLst>
              </a:tr>
              <a:tr h="205557">
                <a:tc>
                  <a:txBody>
                    <a:bodyPr/>
                    <a:lstStyle/>
                    <a:p>
                      <a:pPr algn="ctr" fontAlgn="b"/>
                      <a:r>
                        <a:rPr lang="en-US" sz="1100" u="none" strike="noStrike">
                          <a:effectLst/>
                        </a:rPr>
                        <a:t>8</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175468773"/>
                  </a:ext>
                </a:extLst>
              </a:tr>
              <a:tr h="205557">
                <a:tc>
                  <a:txBody>
                    <a:bodyPr/>
                    <a:lstStyle/>
                    <a:p>
                      <a:pPr algn="ctr" fontAlgn="b"/>
                      <a:r>
                        <a:rPr lang="en-US" sz="1100" u="none" strike="noStrike">
                          <a:effectLst/>
                        </a:rPr>
                        <a:t>9</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535517994"/>
                  </a:ext>
                </a:extLst>
              </a:tr>
              <a:tr h="205557">
                <a:tc>
                  <a:txBody>
                    <a:bodyPr/>
                    <a:lstStyle/>
                    <a:p>
                      <a:pPr algn="ctr"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3555545227"/>
                  </a:ext>
                </a:extLst>
              </a:tr>
              <a:tr h="205557">
                <a:tc>
                  <a:txBody>
                    <a:bodyPr/>
                    <a:lstStyle/>
                    <a:p>
                      <a:pPr algn="ctr" fontAlgn="b"/>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007865516"/>
                  </a:ext>
                </a:extLst>
              </a:tr>
              <a:tr h="205557">
                <a:tc>
                  <a:txBody>
                    <a:bodyPr/>
                    <a:lstStyle/>
                    <a:p>
                      <a:pPr algn="ctr" fontAlgn="b"/>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801707071"/>
                  </a:ext>
                </a:extLst>
              </a:tr>
              <a:tr h="205557">
                <a:tc>
                  <a:txBody>
                    <a:bodyPr/>
                    <a:lstStyle/>
                    <a:p>
                      <a:pPr algn="ctr" fontAlgn="b"/>
                      <a:r>
                        <a:rPr lang="en-US" sz="1100" u="none" strike="noStrike">
                          <a:effectLst/>
                        </a:rPr>
                        <a:t>13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637999160"/>
                  </a:ext>
                </a:extLst>
              </a:tr>
              <a:tr h="205557">
                <a:tc>
                  <a:txBody>
                    <a:bodyPr/>
                    <a:lstStyle/>
                    <a:p>
                      <a:pPr algn="ctr" fontAlgn="b"/>
                      <a:r>
                        <a:rPr lang="en-US" sz="1100" u="none" strike="noStrike">
                          <a:effectLst/>
                        </a:rPr>
                        <a:t>14</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152209612"/>
                  </a:ext>
                </a:extLst>
              </a:tr>
              <a:tr h="205557">
                <a:tc>
                  <a:txBody>
                    <a:bodyPr/>
                    <a:lstStyle/>
                    <a:p>
                      <a:pPr algn="ctr" fontAlgn="b"/>
                      <a:r>
                        <a:rPr lang="en-US" sz="1100" u="none" strike="noStrike">
                          <a:effectLst/>
                        </a:rPr>
                        <a:t>15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717643133"/>
                  </a:ext>
                </a:extLst>
              </a:tr>
              <a:tr h="205557">
                <a:tc>
                  <a:txBody>
                    <a:bodyPr/>
                    <a:lstStyle/>
                    <a:p>
                      <a:pPr algn="ctr" fontAlgn="b"/>
                      <a:r>
                        <a:rPr lang="en-US" sz="1100" u="none" strike="noStrike">
                          <a:effectLst/>
                        </a:rPr>
                        <a:t>16</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830418617"/>
                  </a:ext>
                </a:extLst>
              </a:tr>
              <a:tr h="205557">
                <a:tc>
                  <a:txBody>
                    <a:bodyPr/>
                    <a:lstStyle/>
                    <a:p>
                      <a:pPr algn="ctr" fontAlgn="b"/>
                      <a:r>
                        <a:rPr lang="en-US" sz="1100" u="none" strike="noStrike">
                          <a:effectLst/>
                        </a:rPr>
                        <a:t>17</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17315943"/>
                  </a:ext>
                </a:extLst>
              </a:tr>
              <a:tr h="205557">
                <a:tc>
                  <a:txBody>
                    <a:bodyPr/>
                    <a:lstStyle/>
                    <a:p>
                      <a:pPr algn="ctr" fontAlgn="b"/>
                      <a:r>
                        <a:rPr lang="en-US" sz="1100" u="none" strike="noStrike">
                          <a:effectLst/>
                        </a:rPr>
                        <a:t>18</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4007277171"/>
                  </a:ext>
                </a:extLst>
              </a:tr>
              <a:tr h="205557">
                <a:tc>
                  <a:txBody>
                    <a:bodyPr/>
                    <a:lstStyle/>
                    <a:p>
                      <a:pPr algn="ctr" fontAlgn="b"/>
                      <a:r>
                        <a:rPr lang="en-US" sz="1100" u="none" strike="noStrike" dirty="0">
                          <a:effectLst/>
                        </a:rPr>
                        <a:t>19</a:t>
                      </a:r>
                      <a:endParaRPr lang="en-US" sz="11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n-US" sz="1100" u="none" strike="noStrike" dirty="0">
                          <a:effectLst/>
                        </a:rPr>
                        <a:t>1</a:t>
                      </a:r>
                      <a:endParaRPr lang="en-US"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37866135"/>
                  </a:ext>
                </a:extLst>
              </a:tr>
            </a:tbl>
          </a:graphicData>
        </a:graphic>
      </p:graphicFrame>
      <p:sp>
        <p:nvSpPr>
          <p:cNvPr id="7" name="TextBox 6">
            <a:extLst>
              <a:ext uri="{FF2B5EF4-FFF2-40B4-BE49-F238E27FC236}">
                <a16:creationId xmlns:a16="http://schemas.microsoft.com/office/drawing/2014/main" id="{D8EFAF72-D3FC-3347-951A-CA2F60EF508E}"/>
              </a:ext>
            </a:extLst>
          </p:cNvPr>
          <p:cNvSpPr txBox="1"/>
          <p:nvPr/>
        </p:nvSpPr>
        <p:spPr>
          <a:xfrm>
            <a:off x="7931890" y="3043653"/>
            <a:ext cx="3806454" cy="1754326"/>
          </a:xfrm>
          <a:prstGeom prst="rect">
            <a:avLst/>
          </a:prstGeom>
          <a:noFill/>
        </p:spPr>
        <p:txBody>
          <a:bodyPr wrap="square" rtlCol="0">
            <a:spAutoFit/>
          </a:bodyPr>
          <a:lstStyle/>
          <a:p>
            <a:pPr marL="285750" indent="-285750">
              <a:buFont typeface="Arial" panose="020B0604020202020204" pitchFamily="34" charset="0"/>
              <a:buChar char="•"/>
            </a:pPr>
            <a:r>
              <a:rPr lang="en-US" dirty="0"/>
              <a:t>Obviously, Average &amp; Single linkage are way to heavy (as theory would suggest). </a:t>
            </a:r>
          </a:p>
          <a:p>
            <a:pPr marL="285750" indent="-285750">
              <a:buFont typeface="Arial" panose="020B0604020202020204" pitchFamily="34" charset="0"/>
              <a:buChar char="•"/>
            </a:pPr>
            <a:r>
              <a:rPr lang="en-US" dirty="0"/>
              <a:t>Ward appears to be the most evenly, distributed of the other two (but Complete is close).</a:t>
            </a:r>
          </a:p>
        </p:txBody>
      </p:sp>
    </p:spTree>
    <p:extLst>
      <p:ext uri="{BB962C8B-B14F-4D97-AF65-F5344CB8AC3E}">
        <p14:creationId xmlns:p14="http://schemas.microsoft.com/office/powerpoint/2010/main" val="4899710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D1DB9-45DB-2640-819E-624D64114E06}"/>
              </a:ext>
            </a:extLst>
          </p:cNvPr>
          <p:cNvSpPr>
            <a:spLocks noGrp="1"/>
          </p:cNvSpPr>
          <p:nvPr>
            <p:ph type="title"/>
          </p:nvPr>
        </p:nvSpPr>
        <p:spPr/>
        <p:txBody>
          <a:bodyPr/>
          <a:lstStyle/>
          <a:p>
            <a:r>
              <a:rPr lang="en-US" dirty="0"/>
              <a:t>Business Proposition: </a:t>
            </a:r>
            <a:br>
              <a:rPr lang="en-US" dirty="0"/>
            </a:br>
            <a:r>
              <a:rPr lang="en-US" dirty="0"/>
              <a:t>Tech Creep Across Industries</a:t>
            </a:r>
          </a:p>
        </p:txBody>
      </p:sp>
      <p:sp>
        <p:nvSpPr>
          <p:cNvPr id="3" name="Content Placeholder 2">
            <a:extLst>
              <a:ext uri="{FF2B5EF4-FFF2-40B4-BE49-F238E27FC236}">
                <a16:creationId xmlns:a16="http://schemas.microsoft.com/office/drawing/2014/main" id="{3CAB2486-4F3F-844A-A01A-44401B2A1E4A}"/>
              </a:ext>
            </a:extLst>
          </p:cNvPr>
          <p:cNvSpPr>
            <a:spLocks noGrp="1"/>
          </p:cNvSpPr>
          <p:nvPr>
            <p:ph idx="1"/>
          </p:nvPr>
        </p:nvSpPr>
        <p:spPr/>
        <p:txBody>
          <a:bodyPr>
            <a:normAutofit fontScale="92500" lnSpcReduction="20000"/>
          </a:bodyPr>
          <a:lstStyle/>
          <a:p>
            <a:r>
              <a:rPr lang="en-US" dirty="0"/>
              <a:t>Traditional Tech Dominated by Multi-Industry Juggernauts</a:t>
            </a:r>
          </a:p>
          <a:p>
            <a:pPr lvl="1"/>
            <a:r>
              <a:rPr lang="en-US" dirty="0"/>
              <a:t>Apple--Devices, Software, Content, Retail</a:t>
            </a:r>
          </a:p>
          <a:p>
            <a:pPr lvl="1"/>
            <a:r>
              <a:rPr lang="en-US" dirty="0"/>
              <a:t>Amazon—Retail, Cloud, Business Services, Content</a:t>
            </a:r>
          </a:p>
          <a:p>
            <a:pPr lvl="1"/>
            <a:r>
              <a:rPr lang="en-US" dirty="0"/>
              <a:t>Google—IoT, Cloud, Services, Content</a:t>
            </a:r>
          </a:p>
          <a:p>
            <a:r>
              <a:rPr lang="en-US" dirty="0"/>
              <a:t>IoT Creates a Whole New Industry</a:t>
            </a:r>
          </a:p>
          <a:p>
            <a:pPr lvl="1"/>
            <a:r>
              <a:rPr lang="en-US" dirty="0"/>
              <a:t>Facebook</a:t>
            </a:r>
          </a:p>
          <a:p>
            <a:pPr lvl="1"/>
            <a:r>
              <a:rPr lang="en-US" dirty="0" err="1"/>
              <a:t>Match.com</a:t>
            </a:r>
            <a:endParaRPr lang="en-US" dirty="0"/>
          </a:p>
          <a:p>
            <a:pPr lvl="1"/>
            <a:r>
              <a:rPr lang="en-US" dirty="0"/>
              <a:t>Netflix</a:t>
            </a:r>
          </a:p>
          <a:p>
            <a:r>
              <a:rPr lang="en-US" dirty="0"/>
              <a:t>Non-Tech Industries Increasingly Focus on Tech-Related Issues</a:t>
            </a:r>
          </a:p>
          <a:p>
            <a:pPr lvl="1"/>
            <a:r>
              <a:rPr lang="en-US" dirty="0"/>
              <a:t>Management Tools, Blockchain, Cloud, Big Data, etc.</a:t>
            </a:r>
          </a:p>
          <a:p>
            <a:r>
              <a:rPr lang="en-US" dirty="0"/>
              <a:t>Software Specialization Based on End-Customer </a:t>
            </a:r>
          </a:p>
          <a:p>
            <a:pPr lvl="1"/>
            <a:r>
              <a:rPr lang="en-US" dirty="0"/>
              <a:t>Particularly in Finance</a:t>
            </a:r>
          </a:p>
        </p:txBody>
      </p:sp>
    </p:spTree>
    <p:extLst>
      <p:ext uri="{BB962C8B-B14F-4D97-AF65-F5344CB8AC3E}">
        <p14:creationId xmlns:p14="http://schemas.microsoft.com/office/powerpoint/2010/main" val="21205463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197DA6-85B4-074F-8457-B3EF04F39AFA}"/>
              </a:ext>
            </a:extLst>
          </p:cNvPr>
          <p:cNvSpPr>
            <a:spLocks noGrp="1"/>
          </p:cNvSpPr>
          <p:nvPr>
            <p:ph type="title"/>
          </p:nvPr>
        </p:nvSpPr>
        <p:spPr/>
        <p:txBody>
          <a:bodyPr/>
          <a:lstStyle/>
          <a:p>
            <a:r>
              <a:rPr lang="en-US" dirty="0"/>
              <a:t>Similarity Matrix w/ Agglomerative Clustering</a:t>
            </a:r>
          </a:p>
        </p:txBody>
      </p:sp>
      <p:sp>
        <p:nvSpPr>
          <p:cNvPr id="3" name="Content Placeholder 2">
            <a:extLst>
              <a:ext uri="{FF2B5EF4-FFF2-40B4-BE49-F238E27FC236}">
                <a16:creationId xmlns:a16="http://schemas.microsoft.com/office/drawing/2014/main" id="{B8C9D75A-5D58-064C-9677-2EB9A0948C52}"/>
              </a:ext>
            </a:extLst>
          </p:cNvPr>
          <p:cNvSpPr>
            <a:spLocks noGrp="1"/>
          </p:cNvSpPr>
          <p:nvPr>
            <p:ph idx="1"/>
          </p:nvPr>
        </p:nvSpPr>
        <p:spPr/>
        <p:txBody>
          <a:bodyPr>
            <a:normAutofit lnSpcReduction="10000"/>
          </a:bodyPr>
          <a:lstStyle/>
          <a:p>
            <a:r>
              <a:rPr lang="en-US" dirty="0"/>
              <a:t>Universe:  Stocks with RD text for the past five years (121 Stocks) </a:t>
            </a:r>
          </a:p>
          <a:p>
            <a:r>
              <a:rPr lang="en-US" dirty="0"/>
              <a:t>Engineer=</a:t>
            </a:r>
            <a:r>
              <a:rPr lang="en-US" dirty="0" err="1"/>
              <a:t>TfIDF</a:t>
            </a:r>
            <a:r>
              <a:rPr lang="en-US" dirty="0"/>
              <a:t> Vectorization</a:t>
            </a:r>
          </a:p>
          <a:p>
            <a:pPr lvl="1"/>
            <a:r>
              <a:rPr lang="en-US" dirty="0"/>
              <a:t>All disclosures extracted between 2016 &amp; 2020.</a:t>
            </a:r>
          </a:p>
          <a:p>
            <a:pPr lvl="1"/>
            <a:r>
              <a:rPr lang="en-US" dirty="0"/>
              <a:t>Max Features = 1,000</a:t>
            </a:r>
          </a:p>
          <a:p>
            <a:pPr lvl="1"/>
            <a:r>
              <a:rPr lang="en-US" dirty="0" err="1"/>
              <a:t>Min_DF</a:t>
            </a:r>
            <a:r>
              <a:rPr lang="en-US" dirty="0"/>
              <a:t>=0.01</a:t>
            </a:r>
          </a:p>
          <a:p>
            <a:pPr lvl="1"/>
            <a:r>
              <a:rPr lang="en-US" dirty="0" err="1"/>
              <a:t>Max_DF</a:t>
            </a:r>
            <a:r>
              <a:rPr lang="en-US" dirty="0"/>
              <a:t> = 0.95</a:t>
            </a:r>
          </a:p>
          <a:p>
            <a:r>
              <a:rPr lang="en-US" dirty="0"/>
              <a:t>Clustering Methodology=Agglomerate</a:t>
            </a:r>
          </a:p>
          <a:p>
            <a:pPr lvl="1"/>
            <a:r>
              <a:rPr lang="en-US" dirty="0"/>
              <a:t>Clusters parameter set to 20.</a:t>
            </a:r>
          </a:p>
          <a:p>
            <a:r>
              <a:rPr lang="en-US" dirty="0"/>
              <a:t>Applied to each year.</a:t>
            </a:r>
          </a:p>
          <a:p>
            <a:r>
              <a:rPr lang="en-US" dirty="0"/>
              <a:t>Use the five different </a:t>
            </a:r>
            <a:r>
              <a:rPr lang="en-US" dirty="0" err="1"/>
              <a:t>clusterings</a:t>
            </a:r>
            <a:r>
              <a:rPr lang="en-US" dirty="0"/>
              <a:t> to define a 5d space {0,1}^5</a:t>
            </a:r>
          </a:p>
        </p:txBody>
      </p:sp>
    </p:spTree>
    <p:extLst>
      <p:ext uri="{BB962C8B-B14F-4D97-AF65-F5344CB8AC3E}">
        <p14:creationId xmlns:p14="http://schemas.microsoft.com/office/powerpoint/2010/main" val="1097393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30195-F441-064B-B4DD-BF9B054CBD68}"/>
              </a:ext>
            </a:extLst>
          </p:cNvPr>
          <p:cNvSpPr>
            <a:spLocks noGrp="1"/>
          </p:cNvSpPr>
          <p:nvPr>
            <p:ph type="title"/>
          </p:nvPr>
        </p:nvSpPr>
        <p:spPr>
          <a:xfrm>
            <a:off x="838200" y="365126"/>
            <a:ext cx="10515600" cy="525524"/>
          </a:xfrm>
        </p:spPr>
        <p:txBody>
          <a:bodyPr>
            <a:noAutofit/>
          </a:bodyPr>
          <a:lstStyle/>
          <a:p>
            <a:r>
              <a:rPr lang="en-US" sz="2400" dirty="0"/>
              <a:t>Highest Similarity Metrics</a:t>
            </a:r>
            <a:br>
              <a:rPr lang="en-US" sz="2400" dirty="0"/>
            </a:br>
            <a:r>
              <a:rPr lang="en-US" sz="2400" dirty="0"/>
              <a:t>All Hardware Manufactures Except Apple</a:t>
            </a:r>
          </a:p>
        </p:txBody>
      </p:sp>
      <p:graphicFrame>
        <p:nvGraphicFramePr>
          <p:cNvPr id="6" name="Content Placeholder 5">
            <a:extLst>
              <a:ext uri="{FF2B5EF4-FFF2-40B4-BE49-F238E27FC236}">
                <a16:creationId xmlns:a16="http://schemas.microsoft.com/office/drawing/2014/main" id="{4E7398EC-AC59-4549-AF69-42B05FD0A0D7}"/>
              </a:ext>
            </a:extLst>
          </p:cNvPr>
          <p:cNvGraphicFramePr>
            <a:graphicFrameLocks noGrp="1"/>
          </p:cNvGraphicFramePr>
          <p:nvPr>
            <p:ph idx="1"/>
            <p:extLst>
              <p:ext uri="{D42A27DB-BD31-4B8C-83A1-F6EECF244321}">
                <p14:modId xmlns:p14="http://schemas.microsoft.com/office/powerpoint/2010/main" val="1639745554"/>
              </p:ext>
            </p:extLst>
          </p:nvPr>
        </p:nvGraphicFramePr>
        <p:xfrm>
          <a:off x="370366" y="1073795"/>
          <a:ext cx="10857615" cy="5050471"/>
        </p:xfrm>
        <a:graphic>
          <a:graphicData uri="http://schemas.openxmlformats.org/drawingml/2006/table">
            <a:tbl>
              <a:tblPr firstRow="1" firstCol="1" bandRow="1">
                <a:tableStyleId>{5C22544A-7EE6-4342-B048-85BDC9FD1C3A}</a:tableStyleId>
              </a:tblPr>
              <a:tblGrid>
                <a:gridCol w="1318798">
                  <a:extLst>
                    <a:ext uri="{9D8B030D-6E8A-4147-A177-3AD203B41FA5}">
                      <a16:colId xmlns:a16="http://schemas.microsoft.com/office/drawing/2014/main" val="1363276558"/>
                    </a:ext>
                  </a:extLst>
                </a:gridCol>
                <a:gridCol w="9538817">
                  <a:extLst>
                    <a:ext uri="{9D8B030D-6E8A-4147-A177-3AD203B41FA5}">
                      <a16:colId xmlns:a16="http://schemas.microsoft.com/office/drawing/2014/main" val="1108277720"/>
                    </a:ext>
                  </a:extLst>
                </a:gridCol>
              </a:tblGrid>
              <a:tr h="192721">
                <a:tc>
                  <a:txBody>
                    <a:bodyPr/>
                    <a:lstStyle/>
                    <a:p>
                      <a:pPr algn="ctr" fontAlgn="t"/>
                      <a:r>
                        <a:rPr lang="en-US" sz="1100" b="1" i="0" u="none" strike="noStrike" dirty="0">
                          <a:solidFill>
                            <a:srgbClr val="000000"/>
                          </a:solidFill>
                          <a:effectLst/>
                          <a:latin typeface="Calibri" panose="020F0502020204030204" pitchFamily="34" charset="0"/>
                        </a:rPr>
                        <a:t>Tie For First</a:t>
                      </a:r>
                    </a:p>
                  </a:txBody>
                  <a:tcPr marL="9525" marR="9525" marT="9525" marB="0"/>
                </a:tc>
                <a:tc>
                  <a:txBody>
                    <a:bodyPr/>
                    <a:lstStyle/>
                    <a:p>
                      <a:pPr algn="l" fontAlgn="t"/>
                      <a:r>
                        <a:rPr lang="en-US" sz="1100" b="1" i="0" u="none" strike="noStrike" dirty="0">
                          <a:solidFill>
                            <a:srgbClr val="000000"/>
                          </a:solidFill>
                          <a:effectLst/>
                          <a:latin typeface="Calibri" panose="020F0502020204030204" pitchFamily="34" charset="0"/>
                        </a:rPr>
                        <a:t>Description</a:t>
                      </a:r>
                    </a:p>
                  </a:txBody>
                  <a:tcPr marL="9525" marR="9525" marT="9525" marB="0" anchor="b"/>
                </a:tc>
                <a:extLst>
                  <a:ext uri="{0D108BD9-81ED-4DB2-BD59-A6C34878D82A}">
                    <a16:rowId xmlns:a16="http://schemas.microsoft.com/office/drawing/2014/main" val="718644112"/>
                  </a:ext>
                </a:extLst>
              </a:tr>
              <a:tr h="192721">
                <a:tc>
                  <a:txBody>
                    <a:bodyPr/>
                    <a:lstStyle/>
                    <a:p>
                      <a:pPr algn="ctr" fontAlgn="t"/>
                      <a:r>
                        <a:rPr lang="en-US" sz="1100" u="none" strike="noStrike" dirty="0">
                          <a:effectLst/>
                        </a:rPr>
                        <a:t>AAPL</a:t>
                      </a:r>
                      <a:endParaRPr lang="en-US" sz="11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l" fontAlgn="t"/>
                      <a:r>
                        <a:rPr lang="en-US" sz="700" b="1" i="0" u="none" strike="noStrike" dirty="0">
                          <a:solidFill>
                            <a:srgbClr val="000000"/>
                          </a:solidFill>
                          <a:effectLst/>
                          <a:latin typeface="Calibri" panose="020F0502020204030204" pitchFamily="34" charset="0"/>
                        </a:rPr>
                        <a:t>Apple Inc. designs, manufactures, and markets smartphones, personal computers, tablets, wearables, and accessories worldwide. It also sells various related services. The company offers iPhone, a line of smartphones; Mac, a line of personal computers; iPad, a line of multi-purpose tablets; and wearables, home, and accessories comprising </a:t>
                      </a:r>
                      <a:r>
                        <a:rPr lang="en-US" sz="700" b="1" i="0" u="none" strike="noStrike" dirty="0" err="1">
                          <a:solidFill>
                            <a:srgbClr val="000000"/>
                          </a:solidFill>
                          <a:effectLst/>
                          <a:latin typeface="Calibri" panose="020F0502020204030204" pitchFamily="34" charset="0"/>
                        </a:rPr>
                        <a:t>AirPods</a:t>
                      </a:r>
                      <a:r>
                        <a:rPr lang="en-US" sz="700" b="1" i="0" u="none" strike="noStrike" dirty="0">
                          <a:solidFill>
                            <a:srgbClr val="000000"/>
                          </a:solidFill>
                          <a:effectLst/>
                          <a:latin typeface="Calibri" panose="020F0502020204030204" pitchFamily="34" charset="0"/>
                        </a:rPr>
                        <a:t>, Apple TV, Apple Watch, Beats products, </a:t>
                      </a:r>
                      <a:r>
                        <a:rPr lang="en-US" sz="700" b="1" i="0" u="none" strike="noStrike" dirty="0" err="1">
                          <a:solidFill>
                            <a:srgbClr val="000000"/>
                          </a:solidFill>
                          <a:effectLst/>
                          <a:latin typeface="Calibri" panose="020F0502020204030204" pitchFamily="34" charset="0"/>
                        </a:rPr>
                        <a:t>HomePod</a:t>
                      </a:r>
                      <a:r>
                        <a:rPr lang="en-US" sz="700" b="1" i="0" u="none" strike="noStrike" dirty="0">
                          <a:solidFill>
                            <a:srgbClr val="000000"/>
                          </a:solidFill>
                          <a:effectLst/>
                          <a:latin typeface="Calibri" panose="020F0502020204030204" pitchFamily="34" charset="0"/>
                        </a:rPr>
                        <a:t>, iPod touch, and other Apple-branded and third-party accessories. It also provides AppleCare support services; cloud services store services; and operates various platforms, including the App Store, that allow customers to discover and download applications and digital content, such as books, music, video, games, and podcasts. In addition, the company offers various services, such as Apple Arcade, a game subscription service; Apple Music, which offers users a curated listening experience with on-demand radio stations; Apple News+, a subscription news and magazine service; Apple TV+, which offers exclusive original content; Apple Card, a co-branded credit card; and Apple Pay, a cashless payment service, as well as licenses its intellectual property. The company serves consumers, and small and mid-sized businesses; and the education, enterprise, and government markets. It sells and delivers third-party applications for its products through the App Store. The company also sells its products through its retail and online stores, and direct sales force; and third-party cellular network carriers, wholesalers, retailers, and resellers. Apple Inc. was founded in 1977 and is headquartered in Cupertino, California.</a:t>
                      </a:r>
                    </a:p>
                  </a:txBody>
                  <a:tcPr marL="9525" marR="9525" marT="9525" marB="0" anchor="ctr"/>
                </a:tc>
                <a:extLst>
                  <a:ext uri="{0D108BD9-81ED-4DB2-BD59-A6C34878D82A}">
                    <a16:rowId xmlns:a16="http://schemas.microsoft.com/office/drawing/2014/main" val="1150111955"/>
                  </a:ext>
                </a:extLst>
              </a:tr>
              <a:tr h="192721">
                <a:tc>
                  <a:txBody>
                    <a:bodyPr/>
                    <a:lstStyle/>
                    <a:p>
                      <a:pPr algn="ctr" fontAlgn="t"/>
                      <a:r>
                        <a:rPr lang="en-US" sz="1100" u="none" strike="noStrike">
                          <a:effectLst/>
                        </a:rPr>
                        <a:t>AMD</a:t>
                      </a:r>
                      <a:endParaRPr lang="en-US"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t"/>
                      <a:r>
                        <a:rPr lang="en-US" sz="700" b="1" i="0" u="none" strike="noStrike" dirty="0">
                          <a:solidFill>
                            <a:srgbClr val="000000"/>
                          </a:solidFill>
                          <a:effectLst/>
                          <a:latin typeface="Calibri" panose="020F0502020204030204" pitchFamily="34" charset="0"/>
                        </a:rPr>
                        <a:t>Advanced Micro Devices, Inc. operates as a semiconductor company worldwide. The company operates in two segments, Computing and Graphics; and Enterprise, Embedded and Semi-Custom. Its products include x86 microprocessors as an accelerated processing unit, chipsets, discrete and integrated graphics processing units (GPUs), data center and professional GPUs, and development services; and server and embedded processors, and semi-custom System-on-Chip (SoC) products, development services, and technology for game consoles. The company provides x86 microprocessors for desktop PCs under the AMD Ryzen, AMD Ryzen PRO, Ryzen, </a:t>
                      </a:r>
                      <a:r>
                        <a:rPr lang="en-US" sz="700" b="1" i="0" u="none" strike="noStrike" dirty="0" err="1">
                          <a:solidFill>
                            <a:srgbClr val="000000"/>
                          </a:solidFill>
                          <a:effectLst/>
                          <a:latin typeface="Calibri" panose="020F0502020204030204" pitchFamily="34" charset="0"/>
                        </a:rPr>
                        <a:t>Threadripper</a:t>
                      </a:r>
                      <a:r>
                        <a:rPr lang="en-US" sz="700" b="1" i="0" u="none" strike="noStrike" dirty="0">
                          <a:solidFill>
                            <a:srgbClr val="000000"/>
                          </a:solidFill>
                          <a:effectLst/>
                          <a:latin typeface="Calibri" panose="020F0502020204030204" pitchFamily="34" charset="0"/>
                        </a:rPr>
                        <a:t>, AMD A-Series, AMD FX, AMD Athlon, AMD Athlon PRO, and AMD Pro A-Series processors brands; microprocessors for notebook and 2-in-1s under the AMD Ryzen, AMD A-Series, AMD Athlon, AMD Ryzen PRO, AMD Athlon PRO, and AMD Pro A-Series processors brands; microprocessors for servers under the AMD EPYC and AMD Opteron brands; and chipsets under the AMD trademark. It also offers discrete GPUs for desktop and notebook PCs under the AMD Radeon graphics and AMD Embedded Radeon brands; professional graphics products under the AMD Radeon Pro and AMD FirePro graphics brands; and Radeon Instinct and AMD Instinct accelerators for servers. In addition, the company provides embedded processor solutions under the AMD Opteron, AMD Athlon, AMD Geode, AMD Ryzen, AMD EPYC, AMD R-Series, and G-Series processors brands; and customer-specific solutions based on AMD CPU, GPU, and multi-media technologies, as well as semi-custom SoC products. It serves original equipment manufacturers, public cloud service providers, original design manufacturers, system integrators, independent distributors, online retailers, and add-in-board manufacturers through its direct sales force, independent distributors, and sales representatives. Advanced Micro Devices, Inc. was founded in 1969 and is headquartered in Santa Clara, California.</a:t>
                      </a:r>
                    </a:p>
                  </a:txBody>
                  <a:tcPr marL="9525" marR="9525" marT="9525" marB="0" anchor="ctr"/>
                </a:tc>
                <a:extLst>
                  <a:ext uri="{0D108BD9-81ED-4DB2-BD59-A6C34878D82A}">
                    <a16:rowId xmlns:a16="http://schemas.microsoft.com/office/drawing/2014/main" val="3120040011"/>
                  </a:ext>
                </a:extLst>
              </a:tr>
              <a:tr h="192721">
                <a:tc>
                  <a:txBody>
                    <a:bodyPr/>
                    <a:lstStyle/>
                    <a:p>
                      <a:pPr algn="ctr" fontAlgn="t"/>
                      <a:r>
                        <a:rPr lang="en-US" sz="1100" u="none" strike="noStrike">
                          <a:effectLst/>
                        </a:rPr>
                        <a:t>ATEN</a:t>
                      </a:r>
                      <a:endParaRPr lang="en-US"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t"/>
                      <a:r>
                        <a:rPr lang="en-US" sz="700" b="1" i="0" u="none" strike="noStrike" dirty="0">
                          <a:solidFill>
                            <a:srgbClr val="000000"/>
                          </a:solidFill>
                          <a:effectLst/>
                          <a:latin typeface="Calibri" panose="020F0502020204030204" pitchFamily="34" charset="0"/>
                        </a:rPr>
                        <a:t>A10 Networks, Inc. provides networking solutions in the United States, Japan, other Asia Pacific, and EMEA countries. The company offers Thunder Application Delivery Controller (ADC) that provides advanced server load balancing; Lightning ADC, a cloud-native software-as-a-service platform to boost the delivery and security of applications and micro services; and Thunder Carrier Grade Networking product, which offers standards-compliant address and protocol translation services for service provider networks. It also provides Thunder Threat Protection System (TPS) for the protection of networks and server resources against massive distributed denial of service attacks; Thunder Secure Sockets Layer (SSL) Insight solution that decrypts SSL-encrypted traffic and forwards it to a third-party security device for deep packet inspection; and Thunder Convergent Firewall, which addresses various critical security capabilities in one package by consolidating various security and networking functions in a single appliance. In addition, the company offers intelligent management and automation tools comprising harmony controller that provides intelligent management, automation, and analytics for secure application delivery in multi-cloud environment; and </a:t>
                      </a:r>
                      <a:r>
                        <a:rPr lang="en-US" sz="700" b="1" i="0" u="none" strike="noStrike" dirty="0" err="1">
                          <a:solidFill>
                            <a:srgbClr val="000000"/>
                          </a:solidFill>
                          <a:effectLst/>
                          <a:latin typeface="Calibri" panose="020F0502020204030204" pitchFamily="34" charset="0"/>
                        </a:rPr>
                        <a:t>aGalaxy</a:t>
                      </a:r>
                      <a:r>
                        <a:rPr lang="en-US" sz="700" b="1" i="0" u="none" strike="noStrike" dirty="0">
                          <a:solidFill>
                            <a:srgbClr val="000000"/>
                          </a:solidFill>
                          <a:effectLst/>
                          <a:latin typeface="Calibri" panose="020F0502020204030204" pitchFamily="34" charset="0"/>
                        </a:rPr>
                        <a:t> TPS, a multi-device network management solution. The company delivers its solutions on optimized hardware appliances, bare metal software, containerized software, virtual appliances, and cloud-native software. It serves cloud providers, service providers, government organizations, and enterprises in the telecommunications, technology, industrial, retail, government, financial, gaming, and education industries. The company markets its products through sales organizations, as well as distribution channel partners, including distributors, value added resellers, and system integrators. A10 Networks, Inc. was incorporated in 2004 and is headquartered in San Jose, California.</a:t>
                      </a:r>
                    </a:p>
                  </a:txBody>
                  <a:tcPr marL="9525" marR="9525" marT="9525" marB="0" anchor="ctr"/>
                </a:tc>
                <a:extLst>
                  <a:ext uri="{0D108BD9-81ED-4DB2-BD59-A6C34878D82A}">
                    <a16:rowId xmlns:a16="http://schemas.microsoft.com/office/drawing/2014/main" val="3674302839"/>
                  </a:ext>
                </a:extLst>
              </a:tr>
              <a:tr h="192721">
                <a:tc>
                  <a:txBody>
                    <a:bodyPr/>
                    <a:lstStyle/>
                    <a:p>
                      <a:pPr algn="ctr" fontAlgn="t"/>
                      <a:r>
                        <a:rPr lang="en-US" sz="1100" u="none" strike="noStrike">
                          <a:effectLst/>
                        </a:rPr>
                        <a:t>KN</a:t>
                      </a:r>
                      <a:endParaRPr lang="en-US"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t"/>
                      <a:r>
                        <a:rPr lang="en-US" sz="700" b="1" i="0" u="none" strike="noStrike" dirty="0">
                          <a:solidFill>
                            <a:srgbClr val="000000"/>
                          </a:solidFill>
                          <a:effectLst/>
                          <a:latin typeface="Calibri" panose="020F0502020204030204" pitchFamily="34" charset="0"/>
                        </a:rPr>
                        <a:t>Knowles Corporation designs, manufactures, and sells micro-acoustic, audio processing, and precision device solutions for the mobile consumer electronics, communications, </a:t>
                      </a:r>
                      <a:r>
                        <a:rPr lang="en-US" sz="700" b="1" i="0" u="none" strike="noStrike" dirty="0" err="1">
                          <a:solidFill>
                            <a:srgbClr val="000000"/>
                          </a:solidFill>
                          <a:effectLst/>
                          <a:latin typeface="Calibri" panose="020F0502020204030204" pitchFamily="34" charset="0"/>
                        </a:rPr>
                        <a:t>medtech</a:t>
                      </a:r>
                      <a:r>
                        <a:rPr lang="en-US" sz="700" b="1" i="0" u="none" strike="noStrike" dirty="0">
                          <a:solidFill>
                            <a:srgbClr val="000000"/>
                          </a:solidFill>
                          <a:effectLst/>
                          <a:latin typeface="Calibri" panose="020F0502020204030204" pitchFamily="34" charset="0"/>
                        </a:rPr>
                        <a:t>, defense, electric vehicle, and industrial markets. It operates in two segments, Audio and Precision Devices (PD). The Audio segment designs and manufactures audio products, including microphones, balanced armature speakers, and audio processors used in applications that serve the mobile, ear, and Internet of Things markets. The PD segment designs and delivers capacitor products and </a:t>
                      </a:r>
                      <a:r>
                        <a:rPr lang="en-US" sz="700" b="1" i="0" u="none" strike="noStrike" dirty="0" err="1">
                          <a:solidFill>
                            <a:srgbClr val="000000"/>
                          </a:solidFill>
                          <a:effectLst/>
                          <a:latin typeface="Calibri" panose="020F0502020204030204" pitchFamily="34" charset="0"/>
                        </a:rPr>
                        <a:t>mmWave</a:t>
                      </a:r>
                      <a:r>
                        <a:rPr lang="en-US" sz="700" b="1" i="0" u="none" strike="noStrike" dirty="0">
                          <a:solidFill>
                            <a:srgbClr val="000000"/>
                          </a:solidFill>
                          <a:effectLst/>
                          <a:latin typeface="Calibri" panose="020F0502020204030204" pitchFamily="34" charset="0"/>
                        </a:rPr>
                        <a:t> radio frequency solutions that are used in applications, such as power supplies and medical implants, satellite communication, and radar systems, as well as for telecommunications infrastructure applications. The company also provides single layer electronic components to the telecommunication, fiber optics, and defense markets. It sells its products directly to original equipment manufacturers and to their contract manufacturers and suppliers, as well as through distributors. The company has operations in Asia, the United States, Europe, other Americas, and internationally. Knowles Corporation was founded in 1946 and is headquartered in Itasca, Illinois.</a:t>
                      </a:r>
                    </a:p>
                  </a:txBody>
                  <a:tcPr marL="9525" marR="9525" marT="9525" marB="0" anchor="ctr"/>
                </a:tc>
                <a:extLst>
                  <a:ext uri="{0D108BD9-81ED-4DB2-BD59-A6C34878D82A}">
                    <a16:rowId xmlns:a16="http://schemas.microsoft.com/office/drawing/2014/main" val="1113392978"/>
                  </a:ext>
                </a:extLst>
              </a:tr>
              <a:tr h="192721">
                <a:tc>
                  <a:txBody>
                    <a:bodyPr/>
                    <a:lstStyle/>
                    <a:p>
                      <a:pPr algn="ctr" fontAlgn="t"/>
                      <a:r>
                        <a:rPr lang="en-US" sz="1100" u="none" strike="noStrike">
                          <a:effectLst/>
                        </a:rPr>
                        <a:t>SNPS</a:t>
                      </a:r>
                      <a:endParaRPr lang="en-US" sz="1100" b="1" i="0" u="none" strike="noStrike">
                        <a:solidFill>
                          <a:srgbClr val="000000"/>
                        </a:solidFill>
                        <a:effectLst/>
                        <a:latin typeface="Calibri" panose="020F0502020204030204" pitchFamily="34" charset="0"/>
                      </a:endParaRPr>
                    </a:p>
                  </a:txBody>
                  <a:tcPr marL="9525" marR="9525" marT="9525" marB="0" anchor="ctr"/>
                </a:tc>
                <a:tc>
                  <a:txBody>
                    <a:bodyPr/>
                    <a:lstStyle/>
                    <a:p>
                      <a:pPr algn="l" fontAlgn="t"/>
                      <a:r>
                        <a:rPr lang="en-US" sz="700" b="1" i="0" u="none" strike="noStrike" dirty="0">
                          <a:solidFill>
                            <a:srgbClr val="000000"/>
                          </a:solidFill>
                          <a:effectLst/>
                          <a:latin typeface="Calibri" panose="020F0502020204030204" pitchFamily="34" charset="0"/>
                        </a:rPr>
                        <a:t>Synopsys, Inc. provides electronic design automation software products used to design and test integrated circuits. It offers Fusion Design Platform, a digital design implementation solution; Verification Continuum Platform that provides virtual prototyping, static and formal verification, simulation, emulation, field programmable gate array (FPGA)-based prototyping, and debug solutions; and FPGA design products that are programmed to perform specific functions. The company also provides intellectual property (IP) solutions for USB, PCI Express, DDR, Ethernet, SATA, MIPI, HDMI, and Bluetooth low energy applications; analog IP, including data converters and audio codecs; and system-on-chip (SoC) infrastructure IP, </a:t>
                      </a:r>
                      <a:r>
                        <a:rPr lang="en-US" sz="700" b="1" i="0" u="none" strike="noStrike" dirty="0" err="1">
                          <a:solidFill>
                            <a:srgbClr val="000000"/>
                          </a:solidFill>
                          <a:effectLst/>
                          <a:latin typeface="Calibri" panose="020F0502020204030204" pitchFamily="34" charset="0"/>
                        </a:rPr>
                        <a:t>datapath</a:t>
                      </a:r>
                      <a:r>
                        <a:rPr lang="en-US" sz="700" b="1" i="0" u="none" strike="noStrike" dirty="0">
                          <a:solidFill>
                            <a:srgbClr val="000000"/>
                          </a:solidFill>
                          <a:effectLst/>
                          <a:latin typeface="Calibri" panose="020F0502020204030204" pitchFamily="34" charset="0"/>
                        </a:rPr>
                        <a:t> and building block IP, and verification IP products, as well as mathematical and floating point components, and Arm AMBA interconnect fabric and peripherals. In addition, it offers logic libraries and embedded memories; configurable processor cores and application-specific instruction-set processor tools for embedded applications; IP subsystems for audio, sensor, and data fusion functionality; and security IP solutions. Further, the company provides Platform Architect solutions for SoC architecture analysis and optimization; virtual prototyping solutions; and HAPS FPGA-based prototyping systems, as well as a series of tools used in the design of optical systems and photonic devices. Additionally, it offers security testing, managed services, programs and professional services, and training that enable its customers to detect and remediate security vulnerabilities, and defects in the software development lifecycle; manufacturing solutions; and professional and other services. It has a collaboration with IBM Research's AI Hardware Center to advance the development of chip architectures and design methodologies critical to the next generation of AI chips. Synopsys, Inc. was founded in 1986 and is headquartered in Mountain View, California.</a:t>
                      </a:r>
                    </a:p>
                  </a:txBody>
                  <a:tcPr marL="9525" marR="9525" marT="9525" marB="0" anchor="ctr"/>
                </a:tc>
                <a:extLst>
                  <a:ext uri="{0D108BD9-81ED-4DB2-BD59-A6C34878D82A}">
                    <a16:rowId xmlns:a16="http://schemas.microsoft.com/office/drawing/2014/main" val="3780027411"/>
                  </a:ext>
                </a:extLst>
              </a:tr>
              <a:tr h="192721">
                <a:tc>
                  <a:txBody>
                    <a:bodyPr/>
                    <a:lstStyle/>
                    <a:p>
                      <a:pPr algn="ctr" fontAlgn="t"/>
                      <a:r>
                        <a:rPr lang="en-US" sz="1100" u="none" strike="noStrike" dirty="0">
                          <a:effectLst/>
                        </a:rPr>
                        <a:t>TXN</a:t>
                      </a:r>
                      <a:endParaRPr lang="en-US" sz="11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l" fontAlgn="t"/>
                      <a:r>
                        <a:rPr lang="en-US" sz="700" b="1" i="0" u="none" strike="noStrike" dirty="0">
                          <a:solidFill>
                            <a:srgbClr val="000000"/>
                          </a:solidFill>
                          <a:effectLst/>
                          <a:latin typeface="Calibri" panose="020F0502020204030204" pitchFamily="34" charset="0"/>
                        </a:rPr>
                        <a:t>Texas Instruments Incorporated designs, manufactures, and sells semiconductors to electronics designers and manufacturers worldwide. It operates in two segments, Analog and Embedded Processing. The Analog segment offers power products to manage power requirements in various levels using battery management solutions, DC/DC switching regulators, AC/DC and isolated controllers and converters, power switches, linear regulators, voltage supervisors, voltage references, and lighting products. This segment also provides signal chain products that sense, condition, and measure signals to allow information to be transferred or converted for further processing and control for use in end markets, including amplifiers, data converters, interface products, motor drives, clocks, and sensing products.; and high volume products comprising integrated analog and standard products, which are primarily for sale into personal electronics, industrial, and automotive markets. The Embedded Processing segment offers connected microcontrollers, such as microcontrollers, microcontrollers with integrated wireless capabilities, and stand-alone wireless connectivity solutions that are used in electronic equipment; digital signal processors for mathematical computations; and applications processors for specific computing activity. This segment offers products for use in various markets, such as industrial, automotive, Personal electronics, communications equipment, enterprise systems, and calculators and other. The company also provides DLP products primarily for use in projectors to create high-definition images; calculators; and application-specific integrated circuits. Texas Instruments Incorporated markets and sells its semiconductor products through direct sales and distributors, as well as through its website. The company was founded in 1930 and is headquartered in Dallas, Texas.</a:t>
                      </a:r>
                    </a:p>
                  </a:txBody>
                  <a:tcPr marL="9525" marR="9525" marT="9525" marB="0" anchor="ctr"/>
                </a:tc>
                <a:extLst>
                  <a:ext uri="{0D108BD9-81ED-4DB2-BD59-A6C34878D82A}">
                    <a16:rowId xmlns:a16="http://schemas.microsoft.com/office/drawing/2014/main" val="2448003681"/>
                  </a:ext>
                </a:extLst>
              </a:tr>
            </a:tbl>
          </a:graphicData>
        </a:graphic>
      </p:graphicFrame>
    </p:spTree>
    <p:extLst>
      <p:ext uri="{BB962C8B-B14F-4D97-AF65-F5344CB8AC3E}">
        <p14:creationId xmlns:p14="http://schemas.microsoft.com/office/powerpoint/2010/main" val="162950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CDB7B-9F82-1243-B2BD-E0B5123AB917}"/>
              </a:ext>
            </a:extLst>
          </p:cNvPr>
          <p:cNvSpPr>
            <a:spLocks noGrp="1"/>
          </p:cNvSpPr>
          <p:nvPr>
            <p:ph type="title"/>
          </p:nvPr>
        </p:nvSpPr>
        <p:spPr/>
        <p:txBody>
          <a:bodyPr/>
          <a:lstStyle/>
          <a:p>
            <a:r>
              <a:rPr lang="en-US" dirty="0"/>
              <a:t>Conclusions:  Future Steps</a:t>
            </a:r>
          </a:p>
        </p:txBody>
      </p:sp>
      <p:sp>
        <p:nvSpPr>
          <p:cNvPr id="9" name="Content Placeholder 8">
            <a:extLst>
              <a:ext uri="{FF2B5EF4-FFF2-40B4-BE49-F238E27FC236}">
                <a16:creationId xmlns:a16="http://schemas.microsoft.com/office/drawing/2014/main" id="{D781B3FC-8DFC-2B47-9970-5760ABC3D6D5}"/>
              </a:ext>
            </a:extLst>
          </p:cNvPr>
          <p:cNvSpPr>
            <a:spLocks noGrp="1"/>
          </p:cNvSpPr>
          <p:nvPr>
            <p:ph idx="1"/>
          </p:nvPr>
        </p:nvSpPr>
        <p:spPr/>
        <p:txBody>
          <a:bodyPr/>
          <a:lstStyle/>
          <a:p>
            <a:r>
              <a:rPr lang="en-US" dirty="0"/>
              <a:t>Better Visualization</a:t>
            </a:r>
          </a:p>
          <a:p>
            <a:r>
              <a:rPr lang="en-US" dirty="0"/>
              <a:t>Mixture Modeling</a:t>
            </a:r>
          </a:p>
          <a:p>
            <a:r>
              <a:rPr lang="en-US" dirty="0"/>
              <a:t>Expand Universe</a:t>
            </a:r>
          </a:p>
          <a:p>
            <a:r>
              <a:rPr lang="en-US" dirty="0"/>
              <a:t>Additional Applications</a:t>
            </a:r>
          </a:p>
        </p:txBody>
      </p:sp>
    </p:spTree>
    <p:extLst>
      <p:ext uri="{BB962C8B-B14F-4D97-AF65-F5344CB8AC3E}">
        <p14:creationId xmlns:p14="http://schemas.microsoft.com/office/powerpoint/2010/main" val="8360783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4C660-4C52-FA47-833C-927AD7E82FA0}"/>
              </a:ext>
            </a:extLst>
          </p:cNvPr>
          <p:cNvSpPr>
            <a:spLocks noGrp="1"/>
          </p:cNvSpPr>
          <p:nvPr>
            <p:ph type="title"/>
          </p:nvPr>
        </p:nvSpPr>
        <p:spPr>
          <a:xfrm>
            <a:off x="838200" y="365126"/>
            <a:ext cx="10087099" cy="466148"/>
          </a:xfrm>
        </p:spPr>
        <p:txBody>
          <a:bodyPr>
            <a:normAutofit fontScale="90000"/>
          </a:bodyPr>
          <a:lstStyle/>
          <a:p>
            <a:r>
              <a:rPr lang="en-US" dirty="0"/>
              <a:t>Appendix: Dataset</a:t>
            </a:r>
          </a:p>
        </p:txBody>
      </p:sp>
      <p:graphicFrame>
        <p:nvGraphicFramePr>
          <p:cNvPr id="4" name="Table 3">
            <a:extLst>
              <a:ext uri="{FF2B5EF4-FFF2-40B4-BE49-F238E27FC236}">
                <a16:creationId xmlns:a16="http://schemas.microsoft.com/office/drawing/2014/main" id="{3CE0DB46-750B-3541-9DED-C4F5A3875D4C}"/>
              </a:ext>
            </a:extLst>
          </p:cNvPr>
          <p:cNvGraphicFramePr>
            <a:graphicFrameLocks noGrp="1"/>
          </p:cNvGraphicFramePr>
          <p:nvPr>
            <p:extLst>
              <p:ext uri="{D42A27DB-BD31-4B8C-83A1-F6EECF244321}">
                <p14:modId xmlns:p14="http://schemas.microsoft.com/office/powerpoint/2010/main" val="747207519"/>
              </p:ext>
            </p:extLst>
          </p:nvPr>
        </p:nvGraphicFramePr>
        <p:xfrm>
          <a:off x="446568" y="971550"/>
          <a:ext cx="4253023" cy="5748802"/>
        </p:xfrm>
        <a:graphic>
          <a:graphicData uri="http://schemas.openxmlformats.org/drawingml/2006/table">
            <a:tbl>
              <a:tblPr firstRow="1" bandRow="1">
                <a:tableStyleId>{5C22544A-7EE6-4342-B048-85BDC9FD1C3A}</a:tableStyleId>
              </a:tblPr>
              <a:tblGrid>
                <a:gridCol w="1967023">
                  <a:extLst>
                    <a:ext uri="{9D8B030D-6E8A-4147-A177-3AD203B41FA5}">
                      <a16:colId xmlns:a16="http://schemas.microsoft.com/office/drawing/2014/main" val="98922413"/>
                    </a:ext>
                  </a:extLst>
                </a:gridCol>
                <a:gridCol w="914400">
                  <a:extLst>
                    <a:ext uri="{9D8B030D-6E8A-4147-A177-3AD203B41FA5}">
                      <a16:colId xmlns:a16="http://schemas.microsoft.com/office/drawing/2014/main" val="84114689"/>
                    </a:ext>
                  </a:extLst>
                </a:gridCol>
                <a:gridCol w="1371600">
                  <a:extLst>
                    <a:ext uri="{9D8B030D-6E8A-4147-A177-3AD203B41FA5}">
                      <a16:colId xmlns:a16="http://schemas.microsoft.com/office/drawing/2014/main" val="42455500"/>
                    </a:ext>
                  </a:extLst>
                </a:gridCol>
              </a:tblGrid>
              <a:tr h="157371">
                <a:tc>
                  <a:txBody>
                    <a:bodyPr/>
                    <a:lstStyle/>
                    <a:p>
                      <a:pPr algn="ctr" fontAlgn="t"/>
                      <a:r>
                        <a:rPr lang="en-US" sz="1100" u="none" strike="noStrike">
                          <a:effectLst/>
                        </a:rPr>
                        <a:t>Name</a:t>
                      </a:r>
                      <a:endParaRPr lang="en-US" sz="1100" b="1" i="0" u="none" strike="noStrike">
                        <a:solidFill>
                          <a:srgbClr val="000000"/>
                        </a:solidFill>
                        <a:effectLst/>
                        <a:latin typeface="Calibri" panose="020F0502020204030204" pitchFamily="34" charset="0"/>
                      </a:endParaRPr>
                    </a:p>
                  </a:txBody>
                  <a:tcPr marL="3134" marR="3134" marT="3134" marB="0"/>
                </a:tc>
                <a:tc>
                  <a:txBody>
                    <a:bodyPr/>
                    <a:lstStyle/>
                    <a:p>
                      <a:pPr algn="ctr" fontAlgn="t"/>
                      <a:r>
                        <a:rPr lang="en-US" sz="1100" u="none" strike="noStrike">
                          <a:effectLst/>
                        </a:rPr>
                        <a:t>CIK</a:t>
                      </a:r>
                      <a:endParaRPr lang="en-US" sz="1100" b="1" i="0" u="none" strike="noStrike">
                        <a:solidFill>
                          <a:srgbClr val="000000"/>
                        </a:solidFill>
                        <a:effectLst/>
                        <a:latin typeface="Calibri" panose="020F0502020204030204" pitchFamily="34" charset="0"/>
                      </a:endParaRPr>
                    </a:p>
                  </a:txBody>
                  <a:tcPr marL="3134" marR="3134" marT="3134" marB="0"/>
                </a:tc>
                <a:tc>
                  <a:txBody>
                    <a:bodyPr/>
                    <a:lstStyle/>
                    <a:p>
                      <a:pPr algn="ctr" fontAlgn="t"/>
                      <a:r>
                        <a:rPr lang="en-US" sz="1100" u="none" strike="noStrike">
                          <a:effectLst/>
                        </a:rPr>
                        <a:t>SIC</a:t>
                      </a:r>
                      <a:endParaRPr lang="en-US" sz="1100" b="1" i="0" u="none" strike="noStrike">
                        <a:solidFill>
                          <a:srgbClr val="000000"/>
                        </a:solidFill>
                        <a:effectLst/>
                        <a:latin typeface="Calibri" panose="020F0502020204030204" pitchFamily="34" charset="0"/>
                      </a:endParaRPr>
                    </a:p>
                  </a:txBody>
                  <a:tcPr marL="3134" marR="3134" marT="3134" marB="0"/>
                </a:tc>
                <a:extLst>
                  <a:ext uri="{0D108BD9-81ED-4DB2-BD59-A6C34878D82A}">
                    <a16:rowId xmlns:a16="http://schemas.microsoft.com/office/drawing/2014/main" val="741886200"/>
                  </a:ext>
                </a:extLst>
              </a:tr>
              <a:tr h="157371">
                <a:tc>
                  <a:txBody>
                    <a:bodyPr/>
                    <a:lstStyle/>
                    <a:p>
                      <a:pPr algn="l" fontAlgn="b"/>
                      <a:r>
                        <a:rPr lang="en-US" sz="1100" u="none" strike="noStrike" dirty="0">
                          <a:effectLst/>
                        </a:rPr>
                        <a:t>A10 NETWORKS INC </a:t>
                      </a:r>
                      <a:endParaRPr lang="en-US" sz="1100" b="0" i="0" u="none" strike="noStrike" dirty="0">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dirty="0">
                          <a:effectLst/>
                        </a:rPr>
                        <a:t>0001580808</a:t>
                      </a:r>
                      <a:endParaRPr lang="en-US" sz="1100" b="0" i="0" u="none" strike="noStrike" dirty="0">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3576</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58670232"/>
                  </a:ext>
                </a:extLst>
              </a:tr>
              <a:tr h="157371">
                <a:tc>
                  <a:txBody>
                    <a:bodyPr/>
                    <a:lstStyle/>
                    <a:p>
                      <a:pPr algn="l" fontAlgn="b"/>
                      <a:r>
                        <a:rPr lang="en-US" sz="1100" u="none" strike="noStrike">
                          <a:effectLst/>
                        </a:rPr>
                        <a:t>Activision Blizzard</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0000718877</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7372</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2597783310"/>
                  </a:ext>
                </a:extLst>
              </a:tr>
              <a:tr h="157371">
                <a:tc>
                  <a:txBody>
                    <a:bodyPr/>
                    <a:lstStyle/>
                    <a:p>
                      <a:pPr algn="l" fontAlgn="b"/>
                      <a:r>
                        <a:rPr lang="en-US" sz="1100" u="none" strike="noStrike">
                          <a:effectLst/>
                        </a:rPr>
                        <a:t>Adobe</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0000796343</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7372</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1324206995"/>
                  </a:ext>
                </a:extLst>
              </a:tr>
              <a:tr h="157371">
                <a:tc>
                  <a:txBody>
                    <a:bodyPr/>
                    <a:lstStyle/>
                    <a:p>
                      <a:pPr algn="l" fontAlgn="b"/>
                      <a:r>
                        <a:rPr lang="en-US" sz="1100" u="none" strike="noStrike">
                          <a:effectLst/>
                        </a:rPr>
                        <a:t>Advanced Micro Devices</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0000002488</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dirty="0">
                          <a:effectLst/>
                        </a:rPr>
                        <a:t>3674</a:t>
                      </a:r>
                      <a:endParaRPr lang="en-US" sz="1100" b="0" i="0" u="none" strike="noStrike" dirty="0">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3566270500"/>
                  </a:ext>
                </a:extLst>
              </a:tr>
              <a:tr h="157371">
                <a:tc>
                  <a:txBody>
                    <a:bodyPr/>
                    <a:lstStyle/>
                    <a:p>
                      <a:pPr algn="l" fontAlgn="b"/>
                      <a:r>
                        <a:rPr lang="en-US" sz="1100" u="none" strike="noStrike">
                          <a:effectLst/>
                        </a:rPr>
                        <a:t>Airbnb</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0001559720</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7340</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3293710109"/>
                  </a:ext>
                </a:extLst>
              </a:tr>
              <a:tr h="157371">
                <a:tc>
                  <a:txBody>
                    <a:bodyPr/>
                    <a:lstStyle/>
                    <a:p>
                      <a:pPr algn="l" fontAlgn="b"/>
                      <a:r>
                        <a:rPr lang="en-US" sz="1100" u="none" strike="noStrike">
                          <a:effectLst/>
                        </a:rPr>
                        <a:t>Akamai Technologies Inc.</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0001086222</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dirty="0">
                          <a:effectLst/>
                        </a:rPr>
                        <a:t>7389</a:t>
                      </a:r>
                      <a:endParaRPr lang="en-US" sz="1100" b="0" i="0" u="none" strike="noStrike" dirty="0">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4025164179"/>
                  </a:ext>
                </a:extLst>
              </a:tr>
              <a:tr h="157371">
                <a:tc>
                  <a:txBody>
                    <a:bodyPr/>
                    <a:lstStyle/>
                    <a:p>
                      <a:pPr algn="l" fontAlgn="b"/>
                      <a:r>
                        <a:rPr lang="en-US" sz="1100" u="none" strike="noStrike">
                          <a:effectLst/>
                        </a:rPr>
                        <a:t>Altice</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0001702780</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4841</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2577227900"/>
                  </a:ext>
                </a:extLst>
              </a:tr>
              <a:tr h="157371">
                <a:tc>
                  <a:txBody>
                    <a:bodyPr/>
                    <a:lstStyle/>
                    <a:p>
                      <a:pPr algn="l" fontAlgn="b"/>
                      <a:r>
                        <a:rPr lang="en-US" sz="1100" u="none" strike="noStrike">
                          <a:effectLst/>
                        </a:rPr>
                        <a:t>Amazon</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0001018724</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5961</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1939848873"/>
                  </a:ext>
                </a:extLst>
              </a:tr>
              <a:tr h="157371">
                <a:tc>
                  <a:txBody>
                    <a:bodyPr/>
                    <a:lstStyle/>
                    <a:p>
                      <a:pPr algn="l" fontAlgn="b"/>
                      <a:r>
                        <a:rPr lang="en-US" sz="1100" u="none" strike="noStrike">
                          <a:effectLst/>
                        </a:rPr>
                        <a:t>AMC ENTERTAINMENT</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0001411579</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dirty="0">
                          <a:effectLst/>
                        </a:rPr>
                        <a:t>7830</a:t>
                      </a:r>
                      <a:endParaRPr lang="en-US" sz="1100" b="0" i="0" u="none" strike="noStrike" dirty="0">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3186755663"/>
                  </a:ext>
                </a:extLst>
              </a:tr>
              <a:tr h="157371">
                <a:tc>
                  <a:txBody>
                    <a:bodyPr/>
                    <a:lstStyle/>
                    <a:p>
                      <a:pPr algn="l" fontAlgn="b"/>
                      <a:r>
                        <a:rPr lang="en-US" sz="1100" u="none" strike="noStrike">
                          <a:effectLst/>
                        </a:rPr>
                        <a:t>AMC NETWORKS INC</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0001514991</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4841</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2774025156"/>
                  </a:ext>
                </a:extLst>
              </a:tr>
              <a:tr h="157371">
                <a:tc>
                  <a:txBody>
                    <a:bodyPr/>
                    <a:lstStyle/>
                    <a:p>
                      <a:pPr algn="l" fontAlgn="b"/>
                      <a:r>
                        <a:rPr lang="en-US" sz="1100" u="none" strike="noStrike">
                          <a:effectLst/>
                        </a:rPr>
                        <a:t>Angi's List</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0001705110</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7310</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103260135"/>
                  </a:ext>
                </a:extLst>
              </a:tr>
              <a:tr h="157371">
                <a:tc>
                  <a:txBody>
                    <a:bodyPr/>
                    <a:lstStyle/>
                    <a:p>
                      <a:pPr algn="l" fontAlgn="b"/>
                      <a:r>
                        <a:rPr lang="en-US" sz="1100" u="none" strike="noStrike">
                          <a:effectLst/>
                        </a:rPr>
                        <a:t>APPFOLIO INC</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0001433195</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7372</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3352980513"/>
                  </a:ext>
                </a:extLst>
              </a:tr>
              <a:tr h="157371">
                <a:tc>
                  <a:txBody>
                    <a:bodyPr/>
                    <a:lstStyle/>
                    <a:p>
                      <a:pPr algn="l" fontAlgn="b"/>
                      <a:r>
                        <a:rPr lang="en-US" sz="1100" u="none" strike="noStrike">
                          <a:effectLst/>
                        </a:rPr>
                        <a:t>Apple</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0000320193</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3571</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2409088807"/>
                  </a:ext>
                </a:extLst>
              </a:tr>
              <a:tr h="157371">
                <a:tc>
                  <a:txBody>
                    <a:bodyPr/>
                    <a:lstStyle/>
                    <a:p>
                      <a:pPr algn="l" fontAlgn="b"/>
                      <a:r>
                        <a:rPr lang="en-US" sz="1100" u="none" strike="noStrike">
                          <a:effectLst/>
                        </a:rPr>
                        <a:t>Applied Materials</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0000006951</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3674</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462195470"/>
                  </a:ext>
                </a:extLst>
              </a:tr>
              <a:tr h="157371">
                <a:tc>
                  <a:txBody>
                    <a:bodyPr/>
                    <a:lstStyle/>
                    <a:p>
                      <a:pPr algn="l" fontAlgn="b"/>
                      <a:r>
                        <a:rPr lang="en-US" sz="1100" u="none" strike="noStrike">
                          <a:effectLst/>
                        </a:rPr>
                        <a:t>Autodesk Inc.</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0000769397</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7372</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3423659489"/>
                  </a:ext>
                </a:extLst>
              </a:tr>
              <a:tr h="157371">
                <a:tc>
                  <a:txBody>
                    <a:bodyPr/>
                    <a:lstStyle/>
                    <a:p>
                      <a:pPr algn="l" fontAlgn="b"/>
                      <a:r>
                        <a:rPr lang="en-US" sz="1100" u="none" strike="noStrike">
                          <a:effectLst/>
                        </a:rPr>
                        <a:t>Best Buy</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0000764478</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5731</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487874655"/>
                  </a:ext>
                </a:extLst>
              </a:tr>
              <a:tr h="157371">
                <a:tc>
                  <a:txBody>
                    <a:bodyPr/>
                    <a:lstStyle/>
                    <a:p>
                      <a:pPr algn="l" fontAlgn="b"/>
                      <a:r>
                        <a:rPr lang="en-US" sz="1100" u="none" strike="noStrike" dirty="0">
                          <a:effectLst/>
                        </a:rPr>
                        <a:t>Black Knight Inc</a:t>
                      </a:r>
                      <a:endParaRPr lang="en-US" sz="1100" b="0" i="0" u="none" strike="noStrike" dirty="0">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0001627014</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7372</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1047172208"/>
                  </a:ext>
                </a:extLst>
              </a:tr>
              <a:tr h="157371">
                <a:tc>
                  <a:txBody>
                    <a:bodyPr/>
                    <a:lstStyle/>
                    <a:p>
                      <a:pPr algn="l" fontAlgn="b"/>
                      <a:r>
                        <a:rPr lang="en-US" sz="1100" u="none" strike="noStrike">
                          <a:effectLst/>
                        </a:rPr>
                        <a:t>Booking Holdings Inc.</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0001075531</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4700</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2015515161"/>
                  </a:ext>
                </a:extLst>
              </a:tr>
              <a:tr h="182263">
                <a:tc>
                  <a:txBody>
                    <a:bodyPr/>
                    <a:lstStyle/>
                    <a:p>
                      <a:pPr algn="l" fontAlgn="b"/>
                      <a:r>
                        <a:rPr lang="en-US" sz="1100" u="none" strike="noStrike">
                          <a:effectLst/>
                        </a:rPr>
                        <a:t>Boston Scientific Corporation</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0000885725</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3841</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3488892336"/>
                  </a:ext>
                </a:extLst>
              </a:tr>
              <a:tr h="275679">
                <a:tc>
                  <a:txBody>
                    <a:bodyPr/>
                    <a:lstStyle/>
                    <a:p>
                      <a:pPr algn="l" fontAlgn="b"/>
                      <a:r>
                        <a:rPr lang="en-US" sz="1100" u="none" strike="noStrike" dirty="0">
                          <a:effectLst/>
                        </a:rPr>
                        <a:t>Charter Communications</a:t>
                      </a:r>
                      <a:endParaRPr lang="en-US" sz="1100" b="0" i="0" u="none" strike="noStrike" dirty="0">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0001091667</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4841</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1376434065"/>
                  </a:ext>
                </a:extLst>
              </a:tr>
              <a:tr h="157371">
                <a:tc>
                  <a:txBody>
                    <a:bodyPr/>
                    <a:lstStyle/>
                    <a:p>
                      <a:pPr algn="l" fontAlgn="b"/>
                      <a:r>
                        <a:rPr lang="en-US" sz="1100" u="none" strike="noStrike">
                          <a:effectLst/>
                        </a:rPr>
                        <a:t>Digital Realty Trust Inc.</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0001297996</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6798</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2488760951"/>
                  </a:ext>
                </a:extLst>
              </a:tr>
              <a:tr h="157371">
                <a:tc>
                  <a:txBody>
                    <a:bodyPr/>
                    <a:lstStyle/>
                    <a:p>
                      <a:pPr algn="l" fontAlgn="b"/>
                      <a:r>
                        <a:rPr lang="en-US" sz="1100" u="none" strike="noStrike">
                          <a:effectLst/>
                        </a:rPr>
                        <a:t>Dish Network</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0001001082</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4841</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3880718933"/>
                  </a:ext>
                </a:extLst>
              </a:tr>
              <a:tr h="157371">
                <a:tc>
                  <a:txBody>
                    <a:bodyPr/>
                    <a:lstStyle/>
                    <a:p>
                      <a:pPr algn="l" fontAlgn="b"/>
                      <a:r>
                        <a:rPr lang="en-US" sz="1100" u="none" strike="noStrike">
                          <a:effectLst/>
                        </a:rPr>
                        <a:t>Electronic Arts Inc.</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0000712515</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7372</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1612389383"/>
                  </a:ext>
                </a:extLst>
              </a:tr>
              <a:tr h="157371">
                <a:tc>
                  <a:txBody>
                    <a:bodyPr/>
                    <a:lstStyle/>
                    <a:p>
                      <a:pPr algn="l" fontAlgn="b"/>
                      <a:r>
                        <a:rPr lang="en-US" sz="1100" u="none" strike="noStrike">
                          <a:effectLst/>
                        </a:rPr>
                        <a:t>Equifax Inc.</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0000033185</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7320</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1759559379"/>
                  </a:ext>
                </a:extLst>
              </a:tr>
              <a:tr h="157371">
                <a:tc>
                  <a:txBody>
                    <a:bodyPr/>
                    <a:lstStyle/>
                    <a:p>
                      <a:pPr algn="l" fontAlgn="b"/>
                      <a:r>
                        <a:rPr lang="en-US" sz="1100" u="none" strike="noStrike">
                          <a:effectLst/>
                        </a:rPr>
                        <a:t>Equinix Inc.</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0001101239</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6798</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842419371"/>
                  </a:ext>
                </a:extLst>
              </a:tr>
              <a:tr h="157371">
                <a:tc>
                  <a:txBody>
                    <a:bodyPr/>
                    <a:lstStyle/>
                    <a:p>
                      <a:pPr algn="l" fontAlgn="b"/>
                      <a:r>
                        <a:rPr lang="en-US" sz="1100" u="none" strike="noStrike">
                          <a:effectLst/>
                        </a:rPr>
                        <a:t>Expedia</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0001324424</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4700</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2215367790"/>
                  </a:ext>
                </a:extLst>
              </a:tr>
              <a:tr h="157371">
                <a:tc>
                  <a:txBody>
                    <a:bodyPr/>
                    <a:lstStyle/>
                    <a:p>
                      <a:pPr algn="l" fontAlgn="b"/>
                      <a:r>
                        <a:rPr lang="en-US" sz="1100" u="none" strike="noStrike">
                          <a:effectLst/>
                        </a:rPr>
                        <a:t>Facebook</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0001326801</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7370</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2441281107"/>
                  </a:ext>
                </a:extLst>
              </a:tr>
              <a:tr h="311854">
                <a:tc>
                  <a:txBody>
                    <a:bodyPr/>
                    <a:lstStyle/>
                    <a:p>
                      <a:pPr algn="l" fontAlgn="b"/>
                      <a:r>
                        <a:rPr lang="en-US" sz="1100" u="none" strike="noStrike">
                          <a:effectLst/>
                        </a:rPr>
                        <a:t>Fidelity National Information Services </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0001136893</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7389</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1919810037"/>
                  </a:ext>
                </a:extLst>
              </a:tr>
              <a:tr h="157371">
                <a:tc>
                  <a:txBody>
                    <a:bodyPr/>
                    <a:lstStyle/>
                    <a:p>
                      <a:pPr algn="l" fontAlgn="b"/>
                      <a:r>
                        <a:rPr lang="en-US" sz="1100" u="none" strike="noStrike">
                          <a:effectLst/>
                        </a:rPr>
                        <a:t>Five9 Inc</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0001288847</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7374</a:t>
                      </a:r>
                      <a:endParaRPr lang="en-US" sz="1100" b="0" i="0" u="none" strike="noStrike">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2968680720"/>
                  </a:ext>
                </a:extLst>
              </a:tr>
              <a:tr h="157371">
                <a:tc>
                  <a:txBody>
                    <a:bodyPr/>
                    <a:lstStyle/>
                    <a:p>
                      <a:pPr algn="l" fontAlgn="b"/>
                      <a:r>
                        <a:rPr lang="en-US" sz="1100" u="none" strike="noStrike">
                          <a:effectLst/>
                        </a:rPr>
                        <a:t>Fleetcor</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a:effectLst/>
                        </a:rPr>
                        <a:t>0001175454</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dirty="0">
                          <a:effectLst/>
                        </a:rPr>
                        <a:t>7389</a:t>
                      </a:r>
                      <a:endParaRPr lang="en-US" sz="1100" b="0" i="0" u="none" strike="noStrike" dirty="0">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3773484690"/>
                  </a:ext>
                </a:extLst>
              </a:tr>
              <a:tr h="157371">
                <a:tc>
                  <a:txBody>
                    <a:bodyPr/>
                    <a:lstStyle/>
                    <a:p>
                      <a:pPr algn="l" fontAlgn="b"/>
                      <a:r>
                        <a:rPr lang="en-US" sz="1100" u="none" strike="noStrike">
                          <a:effectLst/>
                        </a:rPr>
                        <a:t>Fox Corporation Class B</a:t>
                      </a:r>
                      <a:endParaRPr lang="en-US" sz="1100" b="0" i="0" u="none" strike="noStrike">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dirty="0">
                          <a:effectLst/>
                        </a:rPr>
                        <a:t>0001754301</a:t>
                      </a:r>
                      <a:endParaRPr lang="en-US" sz="1100" b="0" i="0" u="none" strike="noStrike" dirty="0">
                        <a:solidFill>
                          <a:srgbClr val="000000"/>
                        </a:solidFill>
                        <a:effectLst/>
                        <a:latin typeface="Calibri" panose="020F0502020204030204" pitchFamily="34" charset="0"/>
                      </a:endParaRPr>
                    </a:p>
                  </a:txBody>
                  <a:tcPr marL="3134" marR="3134" marT="3134" marB="0" anchor="b"/>
                </a:tc>
                <a:tc>
                  <a:txBody>
                    <a:bodyPr/>
                    <a:lstStyle/>
                    <a:p>
                      <a:pPr algn="l" fontAlgn="b"/>
                      <a:r>
                        <a:rPr lang="en-US" sz="1100" u="none" strike="noStrike" dirty="0">
                          <a:effectLst/>
                        </a:rPr>
                        <a:t>4833</a:t>
                      </a:r>
                      <a:endParaRPr lang="en-US" sz="1100" b="0" i="0" u="none" strike="noStrike" dirty="0">
                        <a:solidFill>
                          <a:srgbClr val="000000"/>
                        </a:solidFill>
                        <a:effectLst/>
                        <a:latin typeface="Calibri" panose="020F0502020204030204" pitchFamily="34" charset="0"/>
                      </a:endParaRPr>
                    </a:p>
                  </a:txBody>
                  <a:tcPr marL="3134" marR="3134" marT="3134" marB="0" anchor="b"/>
                </a:tc>
                <a:extLst>
                  <a:ext uri="{0D108BD9-81ED-4DB2-BD59-A6C34878D82A}">
                    <a16:rowId xmlns:a16="http://schemas.microsoft.com/office/drawing/2014/main" val="3638957401"/>
                  </a:ext>
                </a:extLst>
              </a:tr>
            </a:tbl>
          </a:graphicData>
        </a:graphic>
      </p:graphicFrame>
      <p:graphicFrame>
        <p:nvGraphicFramePr>
          <p:cNvPr id="6" name="Table 5">
            <a:extLst>
              <a:ext uri="{FF2B5EF4-FFF2-40B4-BE49-F238E27FC236}">
                <a16:creationId xmlns:a16="http://schemas.microsoft.com/office/drawing/2014/main" id="{414119A2-362A-3F48-8121-D2BD00DBE6F7}"/>
              </a:ext>
            </a:extLst>
          </p:cNvPr>
          <p:cNvGraphicFramePr>
            <a:graphicFrameLocks noGrp="1"/>
          </p:cNvGraphicFramePr>
          <p:nvPr>
            <p:extLst>
              <p:ext uri="{D42A27DB-BD31-4B8C-83A1-F6EECF244321}">
                <p14:modId xmlns:p14="http://schemas.microsoft.com/office/powerpoint/2010/main" val="4106682754"/>
              </p:ext>
            </p:extLst>
          </p:nvPr>
        </p:nvGraphicFramePr>
        <p:xfrm>
          <a:off x="6096000" y="770255"/>
          <a:ext cx="4253023" cy="5901186"/>
        </p:xfrm>
        <a:graphic>
          <a:graphicData uri="http://schemas.openxmlformats.org/drawingml/2006/table">
            <a:tbl>
              <a:tblPr firstRow="1" bandRow="1">
                <a:tableStyleId>{5C22544A-7EE6-4342-B048-85BDC9FD1C3A}</a:tableStyleId>
              </a:tblPr>
              <a:tblGrid>
                <a:gridCol w="1967023">
                  <a:extLst>
                    <a:ext uri="{9D8B030D-6E8A-4147-A177-3AD203B41FA5}">
                      <a16:colId xmlns:a16="http://schemas.microsoft.com/office/drawing/2014/main" val="98922413"/>
                    </a:ext>
                  </a:extLst>
                </a:gridCol>
                <a:gridCol w="914400">
                  <a:extLst>
                    <a:ext uri="{9D8B030D-6E8A-4147-A177-3AD203B41FA5}">
                      <a16:colId xmlns:a16="http://schemas.microsoft.com/office/drawing/2014/main" val="84114689"/>
                    </a:ext>
                  </a:extLst>
                </a:gridCol>
                <a:gridCol w="1371600">
                  <a:extLst>
                    <a:ext uri="{9D8B030D-6E8A-4147-A177-3AD203B41FA5}">
                      <a16:colId xmlns:a16="http://schemas.microsoft.com/office/drawing/2014/main" val="42455500"/>
                    </a:ext>
                  </a:extLst>
                </a:gridCol>
              </a:tblGrid>
              <a:tr h="157371">
                <a:tc>
                  <a:txBody>
                    <a:bodyPr/>
                    <a:lstStyle/>
                    <a:p>
                      <a:pPr algn="ctr" fontAlgn="t"/>
                      <a:r>
                        <a:rPr lang="en-US" sz="1100" u="none" strike="noStrike">
                          <a:effectLst/>
                        </a:rPr>
                        <a:t>Name</a:t>
                      </a:r>
                      <a:endParaRPr lang="en-US" sz="1100" b="1" i="0" u="none" strike="noStrike">
                        <a:solidFill>
                          <a:srgbClr val="000000"/>
                        </a:solidFill>
                        <a:effectLst/>
                        <a:latin typeface="Calibri" panose="020F0502020204030204" pitchFamily="34" charset="0"/>
                      </a:endParaRPr>
                    </a:p>
                  </a:txBody>
                  <a:tcPr marL="3134" marR="3134" marT="3134" marB="0"/>
                </a:tc>
                <a:tc>
                  <a:txBody>
                    <a:bodyPr/>
                    <a:lstStyle/>
                    <a:p>
                      <a:pPr algn="ctr" fontAlgn="t"/>
                      <a:r>
                        <a:rPr lang="en-US" sz="1100" u="none" strike="noStrike" dirty="0">
                          <a:effectLst/>
                        </a:rPr>
                        <a:t>CIK</a:t>
                      </a:r>
                      <a:endParaRPr lang="en-US" sz="1100" b="1" i="0" u="none" strike="noStrike" dirty="0">
                        <a:solidFill>
                          <a:srgbClr val="000000"/>
                        </a:solidFill>
                        <a:effectLst/>
                        <a:latin typeface="Calibri" panose="020F0502020204030204" pitchFamily="34" charset="0"/>
                      </a:endParaRPr>
                    </a:p>
                  </a:txBody>
                  <a:tcPr marL="3134" marR="3134" marT="3134" marB="0"/>
                </a:tc>
                <a:tc>
                  <a:txBody>
                    <a:bodyPr/>
                    <a:lstStyle/>
                    <a:p>
                      <a:pPr algn="ctr" fontAlgn="t"/>
                      <a:r>
                        <a:rPr lang="en-US" sz="1100" u="none" strike="noStrike" dirty="0">
                          <a:effectLst/>
                        </a:rPr>
                        <a:t>SIC</a:t>
                      </a:r>
                      <a:endParaRPr lang="en-US" sz="1100" b="1" i="0" u="none" strike="noStrike" dirty="0">
                        <a:solidFill>
                          <a:srgbClr val="000000"/>
                        </a:solidFill>
                        <a:effectLst/>
                        <a:latin typeface="Calibri" panose="020F0502020204030204" pitchFamily="34" charset="0"/>
                      </a:endParaRPr>
                    </a:p>
                  </a:txBody>
                  <a:tcPr marL="3134" marR="3134" marT="3134" marB="0" anchor="ctr"/>
                </a:tc>
                <a:extLst>
                  <a:ext uri="{0D108BD9-81ED-4DB2-BD59-A6C34878D82A}">
                    <a16:rowId xmlns:a16="http://schemas.microsoft.com/office/drawing/2014/main" val="741886200"/>
                  </a:ext>
                </a:extLst>
              </a:tr>
              <a:tr h="184852">
                <a:tc>
                  <a:txBody>
                    <a:bodyPr/>
                    <a:lstStyle/>
                    <a:p>
                      <a:pPr algn="l" fontAlgn="b"/>
                      <a:r>
                        <a:rPr lang="en-US" sz="1100" b="0" i="0" u="none" strike="noStrike">
                          <a:solidFill>
                            <a:srgbClr val="000000"/>
                          </a:solidFill>
                          <a:effectLst/>
                          <a:latin typeface="Calibri" panose="020F0502020204030204" pitchFamily="34" charset="0"/>
                        </a:rPr>
                        <a:t>Gamestop</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0001326380</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5734</a:t>
                      </a:r>
                    </a:p>
                  </a:txBody>
                  <a:tcPr marL="9525" marR="9525" marT="9525" marB="0" anchor="ctr"/>
                </a:tc>
                <a:extLst>
                  <a:ext uri="{0D108BD9-81ED-4DB2-BD59-A6C34878D82A}">
                    <a16:rowId xmlns:a16="http://schemas.microsoft.com/office/drawing/2014/main" val="58670232"/>
                  </a:ext>
                </a:extLst>
              </a:tr>
              <a:tr h="184852">
                <a:tc>
                  <a:txBody>
                    <a:bodyPr/>
                    <a:lstStyle/>
                    <a:p>
                      <a:pPr algn="l" fontAlgn="b"/>
                      <a:r>
                        <a:rPr lang="en-US" sz="1100" b="0" i="0" u="none" strike="noStrike">
                          <a:solidFill>
                            <a:srgbClr val="000000"/>
                          </a:solidFill>
                          <a:effectLst/>
                          <a:latin typeface="Calibri" panose="020F0502020204030204" pitchFamily="34" charset="0"/>
                        </a:rPr>
                        <a:t>Google</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0001652044</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7370</a:t>
                      </a:r>
                    </a:p>
                  </a:txBody>
                  <a:tcPr marL="9525" marR="9525" marT="9525" marB="0" anchor="ctr"/>
                </a:tc>
                <a:extLst>
                  <a:ext uri="{0D108BD9-81ED-4DB2-BD59-A6C34878D82A}">
                    <a16:rowId xmlns:a16="http://schemas.microsoft.com/office/drawing/2014/main" val="2597783310"/>
                  </a:ext>
                </a:extLst>
              </a:tr>
              <a:tr h="184852">
                <a:tc>
                  <a:txBody>
                    <a:bodyPr/>
                    <a:lstStyle/>
                    <a:p>
                      <a:pPr algn="l" fontAlgn="b"/>
                      <a:r>
                        <a:rPr lang="en-US" sz="1100" b="0" i="0" u="none" strike="noStrike">
                          <a:solidFill>
                            <a:srgbClr val="000000"/>
                          </a:solidFill>
                          <a:effectLst/>
                          <a:latin typeface="Calibri" panose="020F0502020204030204" pitchFamily="34" charset="0"/>
                        </a:rPr>
                        <a:t>Hewlett Packard Enterprise Co.</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0001645590</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5045</a:t>
                      </a:r>
                    </a:p>
                  </a:txBody>
                  <a:tcPr marL="9525" marR="9525" marT="9525" marB="0" anchor="ctr"/>
                </a:tc>
                <a:extLst>
                  <a:ext uri="{0D108BD9-81ED-4DB2-BD59-A6C34878D82A}">
                    <a16:rowId xmlns:a16="http://schemas.microsoft.com/office/drawing/2014/main" val="1324206995"/>
                  </a:ext>
                </a:extLst>
              </a:tr>
              <a:tr h="184852">
                <a:tc>
                  <a:txBody>
                    <a:bodyPr/>
                    <a:lstStyle/>
                    <a:p>
                      <a:pPr algn="l" fontAlgn="b"/>
                      <a:r>
                        <a:rPr lang="en-US" sz="1100" b="0" i="0" u="none" strike="noStrike">
                          <a:solidFill>
                            <a:srgbClr val="000000"/>
                          </a:solidFill>
                          <a:effectLst/>
                          <a:latin typeface="Calibri" panose="020F0502020204030204" pitchFamily="34" charset="0"/>
                        </a:rPr>
                        <a:t>HP Inc.</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0000047217</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3570</a:t>
                      </a:r>
                    </a:p>
                  </a:txBody>
                  <a:tcPr marL="9525" marR="9525" marT="9525" marB="0" anchor="ctr"/>
                </a:tc>
                <a:extLst>
                  <a:ext uri="{0D108BD9-81ED-4DB2-BD59-A6C34878D82A}">
                    <a16:rowId xmlns:a16="http://schemas.microsoft.com/office/drawing/2014/main" val="3566270500"/>
                  </a:ext>
                </a:extLst>
              </a:tr>
              <a:tr h="184852">
                <a:tc>
                  <a:txBody>
                    <a:bodyPr/>
                    <a:lstStyle/>
                    <a:p>
                      <a:pPr algn="l" fontAlgn="b"/>
                      <a:r>
                        <a:rPr lang="en-US" sz="1100" b="0" i="0" u="none" strike="noStrike">
                          <a:solidFill>
                            <a:srgbClr val="000000"/>
                          </a:solidFill>
                          <a:effectLst/>
                          <a:latin typeface="Calibri" panose="020F0502020204030204" pitchFamily="34" charset="0"/>
                        </a:rPr>
                        <a:t>IBM</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0000051143</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3570</a:t>
                      </a:r>
                    </a:p>
                  </a:txBody>
                  <a:tcPr marL="9525" marR="9525" marT="9525" marB="0" anchor="ctr"/>
                </a:tc>
                <a:extLst>
                  <a:ext uri="{0D108BD9-81ED-4DB2-BD59-A6C34878D82A}">
                    <a16:rowId xmlns:a16="http://schemas.microsoft.com/office/drawing/2014/main" val="3293710109"/>
                  </a:ext>
                </a:extLst>
              </a:tr>
              <a:tr h="184852">
                <a:tc>
                  <a:txBody>
                    <a:bodyPr/>
                    <a:lstStyle/>
                    <a:p>
                      <a:pPr algn="l" fontAlgn="b"/>
                      <a:r>
                        <a:rPr lang="en-US" sz="1100" b="0" i="0" u="none" strike="noStrike">
                          <a:solidFill>
                            <a:srgbClr val="000000"/>
                          </a:solidFill>
                          <a:effectLst/>
                          <a:latin typeface="Calibri" panose="020F0502020204030204" pitchFamily="34" charset="0"/>
                        </a:rPr>
                        <a:t>Intel</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0000050863</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3674</a:t>
                      </a:r>
                    </a:p>
                  </a:txBody>
                  <a:tcPr marL="9525" marR="9525" marT="9525" marB="0" anchor="ctr"/>
                </a:tc>
                <a:extLst>
                  <a:ext uri="{0D108BD9-81ED-4DB2-BD59-A6C34878D82A}">
                    <a16:rowId xmlns:a16="http://schemas.microsoft.com/office/drawing/2014/main" val="4025164179"/>
                  </a:ext>
                </a:extLst>
              </a:tr>
              <a:tr h="184852">
                <a:tc>
                  <a:txBody>
                    <a:bodyPr/>
                    <a:lstStyle/>
                    <a:p>
                      <a:pPr algn="l" fontAlgn="b"/>
                      <a:r>
                        <a:rPr lang="en-US" sz="1100" b="0" i="0" u="none" strike="noStrike">
                          <a:solidFill>
                            <a:srgbClr val="000000"/>
                          </a:solidFill>
                          <a:effectLst/>
                          <a:latin typeface="Calibri" panose="020F0502020204030204" pitchFamily="34" charset="0"/>
                        </a:rPr>
                        <a:t>Intuit</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0000896878</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2577227900"/>
                  </a:ext>
                </a:extLst>
              </a:tr>
              <a:tr h="184852">
                <a:tc>
                  <a:txBody>
                    <a:bodyPr/>
                    <a:lstStyle/>
                    <a:p>
                      <a:pPr algn="l" fontAlgn="b"/>
                      <a:r>
                        <a:rPr lang="en-US" sz="1100" b="0" i="0" u="none" strike="noStrike">
                          <a:solidFill>
                            <a:srgbClr val="000000"/>
                          </a:solidFill>
                          <a:effectLst/>
                          <a:latin typeface="Calibri" panose="020F0502020204030204" pitchFamily="34" charset="0"/>
                        </a:rPr>
                        <a:t>Lam Research Corporation</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0000707549</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3559</a:t>
                      </a:r>
                    </a:p>
                  </a:txBody>
                  <a:tcPr marL="9525" marR="9525" marT="9525" marB="0" anchor="ctr"/>
                </a:tc>
                <a:extLst>
                  <a:ext uri="{0D108BD9-81ED-4DB2-BD59-A6C34878D82A}">
                    <a16:rowId xmlns:a16="http://schemas.microsoft.com/office/drawing/2014/main" val="1939848873"/>
                  </a:ext>
                </a:extLst>
              </a:tr>
              <a:tr h="184852">
                <a:tc>
                  <a:txBody>
                    <a:bodyPr/>
                    <a:lstStyle/>
                    <a:p>
                      <a:pPr algn="l" fontAlgn="b"/>
                      <a:r>
                        <a:rPr lang="en-US" sz="1100" b="0" i="0" u="none" strike="noStrike">
                          <a:solidFill>
                            <a:srgbClr val="000000"/>
                          </a:solidFill>
                          <a:effectLst/>
                          <a:latin typeface="Calibri" panose="020F0502020204030204" pitchFamily="34" charset="0"/>
                        </a:rPr>
                        <a:t>Live Nation Entertainment Inc.</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0001335258</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7900</a:t>
                      </a:r>
                    </a:p>
                  </a:txBody>
                  <a:tcPr marL="9525" marR="9525" marT="9525" marB="0" anchor="ctr"/>
                </a:tc>
                <a:extLst>
                  <a:ext uri="{0D108BD9-81ED-4DB2-BD59-A6C34878D82A}">
                    <a16:rowId xmlns:a16="http://schemas.microsoft.com/office/drawing/2014/main" val="3186755663"/>
                  </a:ext>
                </a:extLst>
              </a:tr>
              <a:tr h="184852">
                <a:tc>
                  <a:txBody>
                    <a:bodyPr/>
                    <a:lstStyle/>
                    <a:p>
                      <a:pPr algn="l" fontAlgn="b"/>
                      <a:r>
                        <a:rPr lang="en-US" sz="1100" b="0" i="0" u="none" strike="noStrike">
                          <a:solidFill>
                            <a:srgbClr val="000000"/>
                          </a:solidFill>
                          <a:effectLst/>
                          <a:latin typeface="Calibri" panose="020F0502020204030204" pitchFamily="34" charset="0"/>
                        </a:rPr>
                        <a:t>Micron Technology Inc.</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0000723125</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3674</a:t>
                      </a:r>
                    </a:p>
                  </a:txBody>
                  <a:tcPr marL="9525" marR="9525" marT="9525" marB="0" anchor="ctr"/>
                </a:tc>
                <a:extLst>
                  <a:ext uri="{0D108BD9-81ED-4DB2-BD59-A6C34878D82A}">
                    <a16:rowId xmlns:a16="http://schemas.microsoft.com/office/drawing/2014/main" val="2774025156"/>
                  </a:ext>
                </a:extLst>
              </a:tr>
              <a:tr h="184852">
                <a:tc>
                  <a:txBody>
                    <a:bodyPr/>
                    <a:lstStyle/>
                    <a:p>
                      <a:pPr algn="l" fontAlgn="b"/>
                      <a:r>
                        <a:rPr lang="en-US" sz="1100" b="0" i="0" u="none" strike="noStrike">
                          <a:solidFill>
                            <a:srgbClr val="000000"/>
                          </a:solidFill>
                          <a:effectLst/>
                          <a:latin typeface="Calibri" panose="020F0502020204030204" pitchFamily="34" charset="0"/>
                        </a:rPr>
                        <a:t>Microsoft</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0000789019</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103260135"/>
                  </a:ext>
                </a:extLst>
              </a:tr>
              <a:tr h="184852">
                <a:tc>
                  <a:txBody>
                    <a:bodyPr/>
                    <a:lstStyle/>
                    <a:p>
                      <a:pPr algn="l" fontAlgn="b"/>
                      <a:r>
                        <a:rPr lang="en-US" sz="1100" b="0" i="0" u="none" strike="noStrike">
                          <a:solidFill>
                            <a:srgbClr val="000000"/>
                          </a:solidFill>
                          <a:effectLst/>
                          <a:latin typeface="Calibri" panose="020F0502020204030204" pitchFamily="34" charset="0"/>
                        </a:rPr>
                        <a:t>MongoDB</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0001441816</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3352980513"/>
                  </a:ext>
                </a:extLst>
              </a:tr>
              <a:tr h="184852">
                <a:tc>
                  <a:txBody>
                    <a:bodyPr/>
                    <a:lstStyle/>
                    <a:p>
                      <a:pPr algn="l" fontAlgn="b"/>
                      <a:r>
                        <a:rPr lang="en-US" sz="1100" b="0" i="0" u="none" strike="noStrike">
                          <a:solidFill>
                            <a:srgbClr val="000000"/>
                          </a:solidFill>
                          <a:effectLst/>
                          <a:latin typeface="Calibri" panose="020F0502020204030204" pitchFamily="34" charset="0"/>
                        </a:rPr>
                        <a:t>Motorola Solutions</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0000068505</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3663</a:t>
                      </a:r>
                    </a:p>
                  </a:txBody>
                  <a:tcPr marL="9525" marR="9525" marT="9525" marB="0" anchor="ctr"/>
                </a:tc>
                <a:extLst>
                  <a:ext uri="{0D108BD9-81ED-4DB2-BD59-A6C34878D82A}">
                    <a16:rowId xmlns:a16="http://schemas.microsoft.com/office/drawing/2014/main" val="2409088807"/>
                  </a:ext>
                </a:extLst>
              </a:tr>
              <a:tr h="184852">
                <a:tc>
                  <a:txBody>
                    <a:bodyPr/>
                    <a:lstStyle/>
                    <a:p>
                      <a:pPr algn="l" fontAlgn="b"/>
                      <a:r>
                        <a:rPr lang="en-US" sz="1100" b="0" i="0" u="none" strike="noStrike">
                          <a:solidFill>
                            <a:srgbClr val="000000"/>
                          </a:solidFill>
                          <a:effectLst/>
                          <a:latin typeface="Calibri" panose="020F0502020204030204" pitchFamily="34" charset="0"/>
                        </a:rPr>
                        <a:t>NetApp Inc.</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0001002047</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3572</a:t>
                      </a:r>
                    </a:p>
                  </a:txBody>
                  <a:tcPr marL="9525" marR="9525" marT="9525" marB="0" anchor="ctr"/>
                </a:tc>
                <a:extLst>
                  <a:ext uri="{0D108BD9-81ED-4DB2-BD59-A6C34878D82A}">
                    <a16:rowId xmlns:a16="http://schemas.microsoft.com/office/drawing/2014/main" val="462195470"/>
                  </a:ext>
                </a:extLst>
              </a:tr>
              <a:tr h="184852">
                <a:tc>
                  <a:txBody>
                    <a:bodyPr/>
                    <a:lstStyle/>
                    <a:p>
                      <a:pPr algn="l" fontAlgn="b"/>
                      <a:r>
                        <a:rPr lang="en-US" sz="1100" b="0" i="0" u="none" strike="noStrike">
                          <a:solidFill>
                            <a:srgbClr val="000000"/>
                          </a:solidFill>
                          <a:effectLst/>
                          <a:latin typeface="Calibri" panose="020F0502020204030204" pitchFamily="34" charset="0"/>
                        </a:rPr>
                        <a:t>Netflix</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0001065280</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7841</a:t>
                      </a:r>
                    </a:p>
                  </a:txBody>
                  <a:tcPr marL="9525" marR="9525" marT="9525" marB="0" anchor="ctr"/>
                </a:tc>
                <a:extLst>
                  <a:ext uri="{0D108BD9-81ED-4DB2-BD59-A6C34878D82A}">
                    <a16:rowId xmlns:a16="http://schemas.microsoft.com/office/drawing/2014/main" val="3423659489"/>
                  </a:ext>
                </a:extLst>
              </a:tr>
              <a:tr h="184852">
                <a:tc>
                  <a:txBody>
                    <a:bodyPr/>
                    <a:lstStyle/>
                    <a:p>
                      <a:pPr algn="l" fontAlgn="b"/>
                      <a:r>
                        <a:rPr lang="en-US" sz="1100" b="0" i="0" u="none" strike="noStrike">
                          <a:solidFill>
                            <a:srgbClr val="000000"/>
                          </a:solidFill>
                          <a:effectLst/>
                          <a:latin typeface="Calibri" panose="020F0502020204030204" pitchFamily="34" charset="0"/>
                        </a:rPr>
                        <a:t>NVIDIA</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0001045810</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3674</a:t>
                      </a:r>
                    </a:p>
                  </a:txBody>
                  <a:tcPr marL="9525" marR="9525" marT="9525" marB="0" anchor="ctr"/>
                </a:tc>
                <a:extLst>
                  <a:ext uri="{0D108BD9-81ED-4DB2-BD59-A6C34878D82A}">
                    <a16:rowId xmlns:a16="http://schemas.microsoft.com/office/drawing/2014/main" val="487874655"/>
                  </a:ext>
                </a:extLst>
              </a:tr>
              <a:tr h="184852">
                <a:tc>
                  <a:txBody>
                    <a:bodyPr/>
                    <a:lstStyle/>
                    <a:p>
                      <a:pPr algn="l" fontAlgn="b"/>
                      <a:r>
                        <a:rPr lang="en-US" sz="1100" b="0" i="0" u="none" strike="noStrike">
                          <a:solidFill>
                            <a:srgbClr val="000000"/>
                          </a:solidFill>
                          <a:effectLst/>
                          <a:latin typeface="Calibri" panose="020F0502020204030204" pitchFamily="34" charset="0"/>
                        </a:rPr>
                        <a:t>Omnicom Group</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0000029989</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7311</a:t>
                      </a:r>
                    </a:p>
                  </a:txBody>
                  <a:tcPr marL="9525" marR="9525" marT="9525" marB="0" anchor="ctr"/>
                </a:tc>
                <a:extLst>
                  <a:ext uri="{0D108BD9-81ED-4DB2-BD59-A6C34878D82A}">
                    <a16:rowId xmlns:a16="http://schemas.microsoft.com/office/drawing/2014/main" val="1047172208"/>
                  </a:ext>
                </a:extLst>
              </a:tr>
              <a:tr h="184852">
                <a:tc>
                  <a:txBody>
                    <a:bodyPr/>
                    <a:lstStyle/>
                    <a:p>
                      <a:pPr algn="l" fontAlgn="b"/>
                      <a:r>
                        <a:rPr lang="en-US" sz="1100" b="0" i="0" u="none" strike="noStrike">
                          <a:solidFill>
                            <a:srgbClr val="000000"/>
                          </a:solidFill>
                          <a:effectLst/>
                          <a:latin typeface="Calibri" panose="020F0502020204030204" pitchFamily="34" charset="0"/>
                        </a:rPr>
                        <a:t>Oracle</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0001341439</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2015515161"/>
                  </a:ext>
                </a:extLst>
              </a:tr>
              <a:tr h="184852">
                <a:tc>
                  <a:txBody>
                    <a:bodyPr/>
                    <a:lstStyle/>
                    <a:p>
                      <a:pPr algn="l" fontAlgn="b"/>
                      <a:r>
                        <a:rPr lang="en-US" sz="1100" b="0" i="0" u="none" strike="noStrike">
                          <a:solidFill>
                            <a:srgbClr val="000000"/>
                          </a:solidFill>
                          <a:effectLst/>
                          <a:latin typeface="Calibri" panose="020F0502020204030204" pitchFamily="34" charset="0"/>
                        </a:rPr>
                        <a:t>Paycom Software Inc.</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0001590955</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3488892336"/>
                  </a:ext>
                </a:extLst>
              </a:tr>
              <a:tr h="184852">
                <a:tc>
                  <a:txBody>
                    <a:bodyPr/>
                    <a:lstStyle/>
                    <a:p>
                      <a:pPr algn="l" fontAlgn="b"/>
                      <a:r>
                        <a:rPr lang="en-US" sz="1100" b="0" i="0" u="none" strike="noStrike">
                          <a:solidFill>
                            <a:srgbClr val="000000"/>
                          </a:solidFill>
                          <a:effectLst/>
                          <a:latin typeface="Calibri" panose="020F0502020204030204" pitchFamily="34" charset="0"/>
                        </a:rPr>
                        <a:t>Paypal</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0001633917</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7389</a:t>
                      </a:r>
                    </a:p>
                  </a:txBody>
                  <a:tcPr marL="9525" marR="9525" marT="9525" marB="0" anchor="ctr"/>
                </a:tc>
                <a:extLst>
                  <a:ext uri="{0D108BD9-81ED-4DB2-BD59-A6C34878D82A}">
                    <a16:rowId xmlns:a16="http://schemas.microsoft.com/office/drawing/2014/main" val="1376434065"/>
                  </a:ext>
                </a:extLst>
              </a:tr>
              <a:tr h="184852">
                <a:tc>
                  <a:txBody>
                    <a:bodyPr/>
                    <a:lstStyle/>
                    <a:p>
                      <a:pPr algn="l" fontAlgn="b"/>
                      <a:r>
                        <a:rPr lang="en-US" sz="1100" b="0" i="0" u="none" strike="noStrike">
                          <a:solidFill>
                            <a:srgbClr val="000000"/>
                          </a:solidFill>
                          <a:effectLst/>
                          <a:latin typeface="Calibri" panose="020F0502020204030204" pitchFamily="34" charset="0"/>
                        </a:rPr>
                        <a:t>Qorvo Inc.</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0001604778</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3674</a:t>
                      </a:r>
                    </a:p>
                  </a:txBody>
                  <a:tcPr marL="9525" marR="9525" marT="9525" marB="0" anchor="ctr"/>
                </a:tc>
                <a:extLst>
                  <a:ext uri="{0D108BD9-81ED-4DB2-BD59-A6C34878D82A}">
                    <a16:rowId xmlns:a16="http://schemas.microsoft.com/office/drawing/2014/main" val="2488760951"/>
                  </a:ext>
                </a:extLst>
              </a:tr>
              <a:tr h="184852">
                <a:tc>
                  <a:txBody>
                    <a:bodyPr/>
                    <a:lstStyle/>
                    <a:p>
                      <a:pPr algn="l" fontAlgn="b"/>
                      <a:r>
                        <a:rPr lang="en-US" sz="1100" b="0" i="0" u="none" strike="noStrike">
                          <a:solidFill>
                            <a:srgbClr val="000000"/>
                          </a:solidFill>
                          <a:effectLst/>
                          <a:latin typeface="Calibri" panose="020F0502020204030204" pitchFamily="34" charset="0"/>
                        </a:rPr>
                        <a:t>Qualcomm</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0000804328</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3663</a:t>
                      </a:r>
                    </a:p>
                  </a:txBody>
                  <a:tcPr marL="9525" marR="9525" marT="9525" marB="0" anchor="ctr"/>
                </a:tc>
                <a:extLst>
                  <a:ext uri="{0D108BD9-81ED-4DB2-BD59-A6C34878D82A}">
                    <a16:rowId xmlns:a16="http://schemas.microsoft.com/office/drawing/2014/main" val="3880718933"/>
                  </a:ext>
                </a:extLst>
              </a:tr>
              <a:tr h="184852">
                <a:tc>
                  <a:txBody>
                    <a:bodyPr/>
                    <a:lstStyle/>
                    <a:p>
                      <a:pPr algn="l" fontAlgn="b"/>
                      <a:r>
                        <a:rPr lang="en-US" sz="1100" b="0" i="0" u="none" strike="noStrike">
                          <a:solidFill>
                            <a:srgbClr val="000000"/>
                          </a:solidFill>
                          <a:effectLst/>
                          <a:latin typeface="Calibri" panose="020F0502020204030204" pitchFamily="34" charset="0"/>
                        </a:rPr>
                        <a:t>Quotient Technology</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0001115128</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7310</a:t>
                      </a:r>
                    </a:p>
                  </a:txBody>
                  <a:tcPr marL="9525" marR="9525" marT="9525" marB="0" anchor="ctr"/>
                </a:tc>
                <a:extLst>
                  <a:ext uri="{0D108BD9-81ED-4DB2-BD59-A6C34878D82A}">
                    <a16:rowId xmlns:a16="http://schemas.microsoft.com/office/drawing/2014/main" val="1612389383"/>
                  </a:ext>
                </a:extLst>
              </a:tr>
              <a:tr h="184852">
                <a:tc>
                  <a:txBody>
                    <a:bodyPr/>
                    <a:lstStyle/>
                    <a:p>
                      <a:pPr algn="l" fontAlgn="b"/>
                      <a:r>
                        <a:rPr lang="en-US" sz="1100" b="0" i="0" u="none" strike="noStrike">
                          <a:solidFill>
                            <a:srgbClr val="000000"/>
                          </a:solidFill>
                          <a:effectLst/>
                          <a:latin typeface="Calibri" panose="020F0502020204030204" pitchFamily="34" charset="0"/>
                        </a:rPr>
                        <a:t>Sabre Corp</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0001597033</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7370</a:t>
                      </a:r>
                    </a:p>
                  </a:txBody>
                  <a:tcPr marL="9525" marR="9525" marT="9525" marB="0" anchor="ctr"/>
                </a:tc>
                <a:extLst>
                  <a:ext uri="{0D108BD9-81ED-4DB2-BD59-A6C34878D82A}">
                    <a16:rowId xmlns:a16="http://schemas.microsoft.com/office/drawing/2014/main" val="1759559379"/>
                  </a:ext>
                </a:extLst>
              </a:tr>
              <a:tr h="184852">
                <a:tc>
                  <a:txBody>
                    <a:bodyPr/>
                    <a:lstStyle/>
                    <a:p>
                      <a:pPr algn="l" fontAlgn="b"/>
                      <a:r>
                        <a:rPr lang="en-US" sz="1100" b="0" i="0" u="none" strike="noStrike">
                          <a:solidFill>
                            <a:srgbClr val="000000"/>
                          </a:solidFill>
                          <a:effectLst/>
                          <a:latin typeface="Calibri" panose="020F0502020204030204" pitchFamily="34" charset="0"/>
                        </a:rPr>
                        <a:t>Salesforce</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0001108524</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842419371"/>
                  </a:ext>
                </a:extLst>
              </a:tr>
              <a:tr h="184852">
                <a:tc>
                  <a:txBody>
                    <a:bodyPr/>
                    <a:lstStyle/>
                    <a:p>
                      <a:pPr algn="l" fontAlgn="b"/>
                      <a:r>
                        <a:rPr lang="en-US" sz="1100" b="0" i="0" u="none" strike="noStrike" dirty="0">
                          <a:solidFill>
                            <a:srgbClr val="000000"/>
                          </a:solidFill>
                          <a:effectLst/>
                          <a:latin typeface="Calibri" panose="020F0502020204030204" pitchFamily="34" charset="0"/>
                        </a:rPr>
                        <a:t>SBA Communications Corp. </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0001034054</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6798</a:t>
                      </a:r>
                    </a:p>
                  </a:txBody>
                  <a:tcPr marL="9525" marR="9525" marT="9525" marB="0" anchor="ctr"/>
                </a:tc>
                <a:extLst>
                  <a:ext uri="{0D108BD9-81ED-4DB2-BD59-A6C34878D82A}">
                    <a16:rowId xmlns:a16="http://schemas.microsoft.com/office/drawing/2014/main" val="2215367790"/>
                  </a:ext>
                </a:extLst>
              </a:tr>
              <a:tr h="184852">
                <a:tc>
                  <a:txBody>
                    <a:bodyPr/>
                    <a:lstStyle/>
                    <a:p>
                      <a:pPr algn="l" fontAlgn="b"/>
                      <a:r>
                        <a:rPr lang="en-US" sz="1100" b="0" i="0" u="none" strike="noStrike">
                          <a:solidFill>
                            <a:srgbClr val="000000"/>
                          </a:solidFill>
                          <a:effectLst/>
                          <a:latin typeface="Calibri" panose="020F0502020204030204" pitchFamily="34" charset="0"/>
                        </a:rPr>
                        <a:t>ServiceNow Inc.</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0001373715</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2441281107"/>
                  </a:ext>
                </a:extLst>
              </a:tr>
              <a:tr h="184852">
                <a:tc>
                  <a:txBody>
                    <a:bodyPr/>
                    <a:lstStyle/>
                    <a:p>
                      <a:pPr algn="l" fontAlgn="b"/>
                      <a:r>
                        <a:rPr lang="en-US" sz="1100" b="0" i="0" u="none" strike="noStrike" dirty="0">
                          <a:solidFill>
                            <a:srgbClr val="000000"/>
                          </a:solidFill>
                          <a:effectLst/>
                          <a:latin typeface="Calibri" panose="020F0502020204030204" pitchFamily="34" charset="0"/>
                        </a:rPr>
                        <a:t>Square</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0001512673</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1919810037"/>
                  </a:ext>
                </a:extLst>
              </a:tr>
              <a:tr h="184852">
                <a:tc>
                  <a:txBody>
                    <a:bodyPr/>
                    <a:lstStyle/>
                    <a:p>
                      <a:pPr algn="l" fontAlgn="b"/>
                      <a:r>
                        <a:rPr lang="en-US" sz="1100" b="0" i="0" u="none" strike="noStrike">
                          <a:solidFill>
                            <a:srgbClr val="000000"/>
                          </a:solidFill>
                          <a:effectLst/>
                          <a:latin typeface="Calibri" panose="020F0502020204030204" pitchFamily="34" charset="0"/>
                        </a:rPr>
                        <a:t>SS&amp;C</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0001402436</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2968680720"/>
                  </a:ext>
                </a:extLst>
              </a:tr>
              <a:tr h="184852">
                <a:tc>
                  <a:txBody>
                    <a:bodyPr/>
                    <a:lstStyle/>
                    <a:p>
                      <a:pPr algn="l" fontAlgn="b"/>
                      <a:r>
                        <a:rPr lang="en-US" sz="1100" b="0" i="0" u="none" strike="noStrike">
                          <a:solidFill>
                            <a:srgbClr val="000000"/>
                          </a:solidFill>
                          <a:effectLst/>
                          <a:latin typeface="Calibri" panose="020F0502020204030204" pitchFamily="34" charset="0"/>
                        </a:rPr>
                        <a:t>Stamps.Com</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0001082923</a:t>
                      </a:r>
                    </a:p>
                  </a:txBody>
                  <a:tcPr marL="9525" marR="9525" marT="9525" marB="0" anchor="b"/>
                </a:tc>
                <a:tc>
                  <a:txBody>
                    <a:bodyPr/>
                    <a:lstStyle/>
                    <a:p>
                      <a:pPr algn="ctr" fontAlgn="b"/>
                      <a:r>
                        <a:rPr lang="en-US" sz="1100" b="0" i="0" u="none" strike="noStrike">
                          <a:solidFill>
                            <a:srgbClr val="000000"/>
                          </a:solidFill>
                          <a:effectLst/>
                          <a:latin typeface="Calibri" panose="020F0502020204030204" pitchFamily="34" charset="0"/>
                        </a:rPr>
                        <a:t>7389</a:t>
                      </a:r>
                    </a:p>
                  </a:txBody>
                  <a:tcPr marL="9525" marR="9525" marT="9525" marB="0" anchor="ctr"/>
                </a:tc>
                <a:extLst>
                  <a:ext uri="{0D108BD9-81ED-4DB2-BD59-A6C34878D82A}">
                    <a16:rowId xmlns:a16="http://schemas.microsoft.com/office/drawing/2014/main" val="3773484690"/>
                  </a:ext>
                </a:extLst>
              </a:tr>
              <a:tr h="184852">
                <a:tc>
                  <a:txBody>
                    <a:bodyPr/>
                    <a:lstStyle/>
                    <a:p>
                      <a:pPr algn="l" fontAlgn="b"/>
                      <a:r>
                        <a:rPr lang="en-US" sz="1100" b="0" i="0" u="none" strike="noStrike" dirty="0">
                          <a:solidFill>
                            <a:srgbClr val="000000"/>
                          </a:solidFill>
                          <a:effectLst/>
                          <a:latin typeface="Calibri" panose="020F0502020204030204" pitchFamily="34" charset="0"/>
                        </a:rPr>
                        <a:t>Synopsys</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0000883241</a:t>
                      </a:r>
                    </a:p>
                  </a:txBody>
                  <a:tcPr marL="9525" marR="9525" marT="9525" marB="0" anchor="b"/>
                </a:tc>
                <a:tc>
                  <a:txBody>
                    <a:bodyPr/>
                    <a:lstStyle/>
                    <a:p>
                      <a:pPr algn="ctr" fontAlgn="b"/>
                      <a:r>
                        <a:rPr lang="en-US" sz="1100" b="0" i="0" u="none" strike="noStrike" dirty="0">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3638957401"/>
                  </a:ext>
                </a:extLst>
              </a:tr>
            </a:tbl>
          </a:graphicData>
        </a:graphic>
      </p:graphicFrame>
    </p:spTree>
    <p:extLst>
      <p:ext uri="{BB962C8B-B14F-4D97-AF65-F5344CB8AC3E}">
        <p14:creationId xmlns:p14="http://schemas.microsoft.com/office/powerpoint/2010/main" val="12949701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4C660-4C52-FA47-833C-927AD7E82FA0}"/>
              </a:ext>
            </a:extLst>
          </p:cNvPr>
          <p:cNvSpPr>
            <a:spLocks noGrp="1"/>
          </p:cNvSpPr>
          <p:nvPr>
            <p:ph type="title"/>
          </p:nvPr>
        </p:nvSpPr>
        <p:spPr>
          <a:xfrm>
            <a:off x="838200" y="365126"/>
            <a:ext cx="10087099" cy="466148"/>
          </a:xfrm>
        </p:spPr>
        <p:txBody>
          <a:bodyPr>
            <a:normAutofit fontScale="90000"/>
          </a:bodyPr>
          <a:lstStyle/>
          <a:p>
            <a:r>
              <a:rPr lang="en-US" dirty="0"/>
              <a:t>Appendix: Dataset</a:t>
            </a:r>
          </a:p>
        </p:txBody>
      </p:sp>
      <p:graphicFrame>
        <p:nvGraphicFramePr>
          <p:cNvPr id="4" name="Table 3">
            <a:extLst>
              <a:ext uri="{FF2B5EF4-FFF2-40B4-BE49-F238E27FC236}">
                <a16:creationId xmlns:a16="http://schemas.microsoft.com/office/drawing/2014/main" id="{3CE0DB46-750B-3541-9DED-C4F5A3875D4C}"/>
              </a:ext>
            </a:extLst>
          </p:cNvPr>
          <p:cNvGraphicFramePr>
            <a:graphicFrameLocks noGrp="1"/>
          </p:cNvGraphicFramePr>
          <p:nvPr>
            <p:extLst>
              <p:ext uri="{D42A27DB-BD31-4B8C-83A1-F6EECF244321}">
                <p14:modId xmlns:p14="http://schemas.microsoft.com/office/powerpoint/2010/main" val="2292028929"/>
              </p:ext>
            </p:extLst>
          </p:nvPr>
        </p:nvGraphicFramePr>
        <p:xfrm>
          <a:off x="446568" y="971550"/>
          <a:ext cx="4253023" cy="5724025"/>
        </p:xfrm>
        <a:graphic>
          <a:graphicData uri="http://schemas.openxmlformats.org/drawingml/2006/table">
            <a:tbl>
              <a:tblPr firstRow="1" bandRow="1">
                <a:tableStyleId>{5C22544A-7EE6-4342-B048-85BDC9FD1C3A}</a:tableStyleId>
              </a:tblPr>
              <a:tblGrid>
                <a:gridCol w="1967023">
                  <a:extLst>
                    <a:ext uri="{9D8B030D-6E8A-4147-A177-3AD203B41FA5}">
                      <a16:colId xmlns:a16="http://schemas.microsoft.com/office/drawing/2014/main" val="98922413"/>
                    </a:ext>
                  </a:extLst>
                </a:gridCol>
                <a:gridCol w="914400">
                  <a:extLst>
                    <a:ext uri="{9D8B030D-6E8A-4147-A177-3AD203B41FA5}">
                      <a16:colId xmlns:a16="http://schemas.microsoft.com/office/drawing/2014/main" val="84114689"/>
                    </a:ext>
                  </a:extLst>
                </a:gridCol>
                <a:gridCol w="1371600">
                  <a:extLst>
                    <a:ext uri="{9D8B030D-6E8A-4147-A177-3AD203B41FA5}">
                      <a16:colId xmlns:a16="http://schemas.microsoft.com/office/drawing/2014/main" val="42455500"/>
                    </a:ext>
                  </a:extLst>
                </a:gridCol>
              </a:tblGrid>
              <a:tr h="157371">
                <a:tc>
                  <a:txBody>
                    <a:bodyPr/>
                    <a:lstStyle/>
                    <a:p>
                      <a:pPr algn="ctr" fontAlgn="t"/>
                      <a:r>
                        <a:rPr lang="en-US" sz="1100" u="none" strike="noStrike" dirty="0">
                          <a:effectLst/>
                        </a:rPr>
                        <a:t>Name</a:t>
                      </a:r>
                      <a:endParaRPr lang="en-US" sz="1100" b="1" i="0" u="none" strike="noStrike" dirty="0">
                        <a:solidFill>
                          <a:srgbClr val="000000"/>
                        </a:solidFill>
                        <a:effectLst/>
                        <a:latin typeface="Calibri" panose="020F0502020204030204" pitchFamily="34" charset="0"/>
                      </a:endParaRPr>
                    </a:p>
                  </a:txBody>
                  <a:tcPr marL="3134" marR="3134" marT="3134" marB="0"/>
                </a:tc>
                <a:tc>
                  <a:txBody>
                    <a:bodyPr/>
                    <a:lstStyle/>
                    <a:p>
                      <a:pPr algn="ctr" fontAlgn="t"/>
                      <a:r>
                        <a:rPr lang="en-US" sz="1100" u="none" strike="noStrike" dirty="0">
                          <a:effectLst/>
                        </a:rPr>
                        <a:t>CIK</a:t>
                      </a:r>
                      <a:endParaRPr lang="en-US" sz="1100" b="1" i="0" u="none" strike="noStrike" dirty="0">
                        <a:solidFill>
                          <a:srgbClr val="000000"/>
                        </a:solidFill>
                        <a:effectLst/>
                        <a:latin typeface="Calibri" panose="020F0502020204030204" pitchFamily="34" charset="0"/>
                      </a:endParaRPr>
                    </a:p>
                  </a:txBody>
                  <a:tcPr marL="3134" marR="3134" marT="3134" marB="0"/>
                </a:tc>
                <a:tc>
                  <a:txBody>
                    <a:bodyPr/>
                    <a:lstStyle/>
                    <a:p>
                      <a:pPr algn="ctr" fontAlgn="t"/>
                      <a:r>
                        <a:rPr lang="en-US" sz="1100" u="none" strike="noStrike" dirty="0">
                          <a:effectLst/>
                        </a:rPr>
                        <a:t>SIC</a:t>
                      </a:r>
                      <a:endParaRPr lang="en-US" sz="1100" b="1" i="0" u="none" strike="noStrike" dirty="0">
                        <a:solidFill>
                          <a:srgbClr val="000000"/>
                        </a:solidFill>
                        <a:effectLst/>
                        <a:latin typeface="Calibri" panose="020F0502020204030204" pitchFamily="34" charset="0"/>
                      </a:endParaRPr>
                    </a:p>
                  </a:txBody>
                  <a:tcPr marL="3134" marR="3134" marT="3134" marB="0"/>
                </a:tc>
                <a:extLst>
                  <a:ext uri="{0D108BD9-81ED-4DB2-BD59-A6C34878D82A}">
                    <a16:rowId xmlns:a16="http://schemas.microsoft.com/office/drawing/2014/main" val="741886200"/>
                  </a:ext>
                </a:extLst>
              </a:tr>
              <a:tr h="157371">
                <a:tc>
                  <a:txBody>
                    <a:bodyPr/>
                    <a:lstStyle/>
                    <a:p>
                      <a:pPr algn="ctr" fontAlgn="b"/>
                      <a:r>
                        <a:rPr lang="en-US" sz="1100" b="0" i="0" u="none" strike="noStrike" dirty="0">
                          <a:solidFill>
                            <a:srgbClr val="000000"/>
                          </a:solidFill>
                          <a:effectLst/>
                          <a:latin typeface="Calibri" panose="020F0502020204030204" pitchFamily="34" charset="0"/>
                        </a:rPr>
                        <a:t>Take-Two</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0000946581</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58670232"/>
                  </a:ext>
                </a:extLst>
              </a:tr>
              <a:tr h="157371">
                <a:tc>
                  <a:txBody>
                    <a:bodyPr/>
                    <a:lstStyle/>
                    <a:p>
                      <a:pPr algn="ctr" fontAlgn="b"/>
                      <a:r>
                        <a:rPr lang="en-US" sz="1100" b="0" i="0" u="none" strike="noStrike" dirty="0">
                          <a:solidFill>
                            <a:srgbClr val="000000"/>
                          </a:solidFill>
                          <a:effectLst/>
                          <a:latin typeface="Calibri" panose="020F0502020204030204" pitchFamily="34" charset="0"/>
                        </a:rPr>
                        <a:t>Texas Instruments</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0000097476</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3674</a:t>
                      </a:r>
                    </a:p>
                  </a:txBody>
                  <a:tcPr marL="9525" marR="9525" marT="9525" marB="0" anchor="ctr"/>
                </a:tc>
                <a:extLst>
                  <a:ext uri="{0D108BD9-81ED-4DB2-BD59-A6C34878D82A}">
                    <a16:rowId xmlns:a16="http://schemas.microsoft.com/office/drawing/2014/main" val="2597783310"/>
                  </a:ext>
                </a:extLst>
              </a:tr>
              <a:tr h="157371">
                <a:tc>
                  <a:txBody>
                    <a:bodyPr/>
                    <a:lstStyle/>
                    <a:p>
                      <a:pPr algn="ctr" fontAlgn="b"/>
                      <a:r>
                        <a:rPr lang="en-US" sz="1100" b="0" i="0" u="none" strike="noStrike">
                          <a:solidFill>
                            <a:srgbClr val="000000"/>
                          </a:solidFill>
                          <a:effectLst/>
                          <a:latin typeface="Calibri" panose="020F0502020204030204" pitchFamily="34" charset="0"/>
                        </a:rPr>
                        <a:t>Tmobile</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0001283699</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4812</a:t>
                      </a:r>
                    </a:p>
                  </a:txBody>
                  <a:tcPr marL="9525" marR="9525" marT="9525" marB="0" anchor="ctr"/>
                </a:tc>
                <a:extLst>
                  <a:ext uri="{0D108BD9-81ED-4DB2-BD59-A6C34878D82A}">
                    <a16:rowId xmlns:a16="http://schemas.microsoft.com/office/drawing/2014/main" val="1324206995"/>
                  </a:ext>
                </a:extLst>
              </a:tr>
              <a:tr h="157371">
                <a:tc>
                  <a:txBody>
                    <a:bodyPr/>
                    <a:lstStyle/>
                    <a:p>
                      <a:pPr algn="ctr" fontAlgn="b"/>
                      <a:r>
                        <a:rPr lang="en-US" sz="1100" b="0" i="0" u="none" strike="noStrike">
                          <a:solidFill>
                            <a:srgbClr val="000000"/>
                          </a:solidFill>
                          <a:effectLst/>
                          <a:latin typeface="Calibri" panose="020F0502020204030204" pitchFamily="34" charset="0"/>
                        </a:rPr>
                        <a:t>Twilio</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0001447669</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3566270500"/>
                  </a:ext>
                </a:extLst>
              </a:tr>
              <a:tr h="157371">
                <a:tc>
                  <a:txBody>
                    <a:bodyPr/>
                    <a:lstStyle/>
                    <a:p>
                      <a:pPr algn="ctr" fontAlgn="b"/>
                      <a:r>
                        <a:rPr lang="en-US" sz="1100" b="0" i="0" u="none" strike="noStrike">
                          <a:solidFill>
                            <a:srgbClr val="000000"/>
                          </a:solidFill>
                          <a:effectLst/>
                          <a:latin typeface="Calibri" panose="020F0502020204030204" pitchFamily="34" charset="0"/>
                        </a:rPr>
                        <a:t>Twitter</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0001418091</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7370</a:t>
                      </a:r>
                    </a:p>
                  </a:txBody>
                  <a:tcPr marL="9525" marR="9525" marT="9525" marB="0" anchor="ctr"/>
                </a:tc>
                <a:extLst>
                  <a:ext uri="{0D108BD9-81ED-4DB2-BD59-A6C34878D82A}">
                    <a16:rowId xmlns:a16="http://schemas.microsoft.com/office/drawing/2014/main" val="3293710109"/>
                  </a:ext>
                </a:extLst>
              </a:tr>
              <a:tr h="157371">
                <a:tc>
                  <a:txBody>
                    <a:bodyPr/>
                    <a:lstStyle/>
                    <a:p>
                      <a:pPr algn="ctr" fontAlgn="b"/>
                      <a:r>
                        <a:rPr lang="en-US" sz="1100" b="0" i="0" u="none" strike="noStrike">
                          <a:solidFill>
                            <a:srgbClr val="000000"/>
                          </a:solidFill>
                          <a:effectLst/>
                          <a:latin typeface="Calibri" panose="020F0502020204030204" pitchFamily="34" charset="0"/>
                        </a:rPr>
                        <a:t>Upland Software</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0001505155</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4025164179"/>
                  </a:ext>
                </a:extLst>
              </a:tr>
              <a:tr h="157371">
                <a:tc>
                  <a:txBody>
                    <a:bodyPr/>
                    <a:lstStyle/>
                    <a:p>
                      <a:pPr algn="ctr" fontAlgn="b"/>
                      <a:r>
                        <a:rPr lang="en-US" sz="1100" b="0" i="0" u="none" strike="noStrike">
                          <a:solidFill>
                            <a:srgbClr val="000000"/>
                          </a:solidFill>
                          <a:effectLst/>
                          <a:latin typeface="Calibri" panose="020F0502020204030204" pitchFamily="34" charset="0"/>
                        </a:rPr>
                        <a:t>Verisign</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0001014473</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7371</a:t>
                      </a:r>
                    </a:p>
                  </a:txBody>
                  <a:tcPr marL="9525" marR="9525" marT="9525" marB="0" anchor="ctr"/>
                </a:tc>
                <a:extLst>
                  <a:ext uri="{0D108BD9-81ED-4DB2-BD59-A6C34878D82A}">
                    <a16:rowId xmlns:a16="http://schemas.microsoft.com/office/drawing/2014/main" val="2577227900"/>
                  </a:ext>
                </a:extLst>
              </a:tr>
              <a:tr h="157371">
                <a:tc>
                  <a:txBody>
                    <a:bodyPr/>
                    <a:lstStyle/>
                    <a:p>
                      <a:pPr algn="ctr" fontAlgn="b"/>
                      <a:r>
                        <a:rPr lang="en-US" sz="1100" b="0" i="0" u="none" strike="noStrike">
                          <a:solidFill>
                            <a:srgbClr val="000000"/>
                          </a:solidFill>
                          <a:effectLst/>
                          <a:latin typeface="Calibri" panose="020F0502020204030204" pitchFamily="34" charset="0"/>
                        </a:rPr>
                        <a:t>Verizon</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0001403161</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7389</a:t>
                      </a:r>
                    </a:p>
                  </a:txBody>
                  <a:tcPr marL="9525" marR="9525" marT="9525" marB="0" anchor="ctr"/>
                </a:tc>
                <a:extLst>
                  <a:ext uri="{0D108BD9-81ED-4DB2-BD59-A6C34878D82A}">
                    <a16:rowId xmlns:a16="http://schemas.microsoft.com/office/drawing/2014/main" val="1939848873"/>
                  </a:ext>
                </a:extLst>
              </a:tr>
              <a:tr h="157371">
                <a:tc>
                  <a:txBody>
                    <a:bodyPr/>
                    <a:lstStyle/>
                    <a:p>
                      <a:pPr algn="ctr" fontAlgn="b"/>
                      <a:r>
                        <a:rPr lang="en-US" sz="1100" b="0" i="0" u="none" strike="noStrike">
                          <a:solidFill>
                            <a:srgbClr val="000000"/>
                          </a:solidFill>
                          <a:effectLst/>
                          <a:latin typeface="Calibri" panose="020F0502020204030204" pitchFamily="34" charset="0"/>
                        </a:rPr>
                        <a:t>ViacomCBS Inc. Class B</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0000813828</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4833</a:t>
                      </a:r>
                    </a:p>
                  </a:txBody>
                  <a:tcPr marL="9525" marR="9525" marT="9525" marB="0" anchor="ctr"/>
                </a:tc>
                <a:extLst>
                  <a:ext uri="{0D108BD9-81ED-4DB2-BD59-A6C34878D82A}">
                    <a16:rowId xmlns:a16="http://schemas.microsoft.com/office/drawing/2014/main" val="3186755663"/>
                  </a:ext>
                </a:extLst>
              </a:tr>
              <a:tr h="157371">
                <a:tc>
                  <a:txBody>
                    <a:bodyPr/>
                    <a:lstStyle/>
                    <a:p>
                      <a:pPr algn="ctr" fontAlgn="b"/>
                      <a:r>
                        <a:rPr lang="en-US" sz="1100" b="0" i="0" u="none" strike="noStrike">
                          <a:solidFill>
                            <a:srgbClr val="000000"/>
                          </a:solidFill>
                          <a:effectLst/>
                          <a:latin typeface="Calibri" panose="020F0502020204030204" pitchFamily="34" charset="0"/>
                        </a:rPr>
                        <a:t>Workday</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0001327811</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7374</a:t>
                      </a:r>
                    </a:p>
                  </a:txBody>
                  <a:tcPr marL="9525" marR="9525" marT="9525" marB="0" anchor="ctr"/>
                </a:tc>
                <a:extLst>
                  <a:ext uri="{0D108BD9-81ED-4DB2-BD59-A6C34878D82A}">
                    <a16:rowId xmlns:a16="http://schemas.microsoft.com/office/drawing/2014/main" val="2774025156"/>
                  </a:ext>
                </a:extLst>
              </a:tr>
              <a:tr h="157371">
                <a:tc>
                  <a:txBody>
                    <a:bodyPr/>
                    <a:lstStyle/>
                    <a:p>
                      <a:pPr algn="ctr" fontAlgn="b"/>
                      <a:r>
                        <a:rPr lang="en-US" sz="1100" b="0" i="0" u="none" strike="noStrike">
                          <a:solidFill>
                            <a:srgbClr val="000000"/>
                          </a:solidFill>
                          <a:effectLst/>
                          <a:latin typeface="Calibri" panose="020F0502020204030204" pitchFamily="34" charset="0"/>
                        </a:rPr>
                        <a:t>Zendesk</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0001463172</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7374</a:t>
                      </a:r>
                    </a:p>
                  </a:txBody>
                  <a:tcPr marL="9525" marR="9525" marT="9525" marB="0" anchor="ctr"/>
                </a:tc>
                <a:extLst>
                  <a:ext uri="{0D108BD9-81ED-4DB2-BD59-A6C34878D82A}">
                    <a16:rowId xmlns:a16="http://schemas.microsoft.com/office/drawing/2014/main" val="103260135"/>
                  </a:ext>
                </a:extLst>
              </a:tr>
              <a:tr h="157371">
                <a:tc>
                  <a:txBody>
                    <a:bodyPr/>
                    <a:lstStyle/>
                    <a:p>
                      <a:pPr algn="ctr" fontAlgn="b"/>
                      <a:r>
                        <a:rPr lang="en-US" sz="1100" b="0" i="0" u="none" strike="noStrike">
                          <a:solidFill>
                            <a:srgbClr val="000000"/>
                          </a:solidFill>
                          <a:effectLst/>
                          <a:latin typeface="Calibri" panose="020F0502020204030204" pitchFamily="34" charset="0"/>
                        </a:rPr>
                        <a:t>Zuora Inc</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0001423774</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3352980513"/>
                  </a:ext>
                </a:extLst>
              </a:tr>
              <a:tr h="157371">
                <a:tc>
                  <a:txBody>
                    <a:bodyPr/>
                    <a:lstStyle/>
                    <a:p>
                      <a:pPr algn="ctr" fontAlgn="b"/>
                      <a:r>
                        <a:rPr lang="en-US" sz="1100" b="0" i="0" u="none" strike="noStrike">
                          <a:solidFill>
                            <a:srgbClr val="000000"/>
                          </a:solidFill>
                          <a:effectLst/>
                          <a:latin typeface="Calibri" panose="020F0502020204030204" pitchFamily="34" charset="0"/>
                        </a:rPr>
                        <a:t>Knowles</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0001587523</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3651</a:t>
                      </a:r>
                    </a:p>
                  </a:txBody>
                  <a:tcPr marL="9525" marR="9525" marT="9525" marB="0" anchor="ctr"/>
                </a:tc>
                <a:extLst>
                  <a:ext uri="{0D108BD9-81ED-4DB2-BD59-A6C34878D82A}">
                    <a16:rowId xmlns:a16="http://schemas.microsoft.com/office/drawing/2014/main" val="2409088807"/>
                  </a:ext>
                </a:extLst>
              </a:tr>
              <a:tr h="157371">
                <a:tc>
                  <a:txBody>
                    <a:bodyPr/>
                    <a:lstStyle/>
                    <a:p>
                      <a:pPr algn="ctr" fontAlgn="b"/>
                      <a:r>
                        <a:rPr lang="en-US" sz="1100" b="0" i="0" u="none" strike="noStrike">
                          <a:solidFill>
                            <a:srgbClr val="000000"/>
                          </a:solidFill>
                          <a:effectLst/>
                          <a:latin typeface="Calibri" panose="020F0502020204030204" pitchFamily="34" charset="0"/>
                        </a:rPr>
                        <a:t>Zynga</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0001439404</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7374</a:t>
                      </a:r>
                    </a:p>
                  </a:txBody>
                  <a:tcPr marL="9525" marR="9525" marT="9525" marB="0" anchor="ctr"/>
                </a:tc>
                <a:extLst>
                  <a:ext uri="{0D108BD9-81ED-4DB2-BD59-A6C34878D82A}">
                    <a16:rowId xmlns:a16="http://schemas.microsoft.com/office/drawing/2014/main" val="462195470"/>
                  </a:ext>
                </a:extLst>
              </a:tr>
              <a:tr h="157371">
                <a:tc>
                  <a:txBody>
                    <a:bodyPr/>
                    <a:lstStyle/>
                    <a:p>
                      <a:pPr algn="ctr" fontAlgn="b"/>
                      <a:r>
                        <a:rPr lang="en-US" sz="1100" b="0" i="0" u="none" strike="noStrike">
                          <a:solidFill>
                            <a:srgbClr val="000000"/>
                          </a:solidFill>
                          <a:effectLst/>
                          <a:latin typeface="Calibri" panose="020F0502020204030204" pitchFamily="34" charset="0"/>
                        </a:rPr>
                        <a:t>Emerson Radio</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0000032604</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3600</a:t>
                      </a:r>
                    </a:p>
                  </a:txBody>
                  <a:tcPr marL="9525" marR="9525" marT="9525" marB="0" anchor="ctr"/>
                </a:tc>
                <a:extLst>
                  <a:ext uri="{0D108BD9-81ED-4DB2-BD59-A6C34878D82A}">
                    <a16:rowId xmlns:a16="http://schemas.microsoft.com/office/drawing/2014/main" val="3423659489"/>
                  </a:ext>
                </a:extLst>
              </a:tr>
              <a:tr h="157371">
                <a:tc>
                  <a:txBody>
                    <a:bodyPr/>
                    <a:lstStyle/>
                    <a:p>
                      <a:pPr algn="ctr" fontAlgn="b"/>
                      <a:r>
                        <a:rPr lang="en-US" sz="1100" b="0" i="0" u="none" strike="noStrike">
                          <a:solidFill>
                            <a:srgbClr val="000000"/>
                          </a:solidFill>
                          <a:effectLst/>
                          <a:latin typeface="Calibri" panose="020F0502020204030204" pitchFamily="34" charset="0"/>
                        </a:rPr>
                        <a:t>Arlo Tech</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0001736946</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3651</a:t>
                      </a:r>
                    </a:p>
                  </a:txBody>
                  <a:tcPr marL="9525" marR="9525" marT="9525" marB="0" anchor="ctr"/>
                </a:tc>
                <a:extLst>
                  <a:ext uri="{0D108BD9-81ED-4DB2-BD59-A6C34878D82A}">
                    <a16:rowId xmlns:a16="http://schemas.microsoft.com/office/drawing/2014/main" val="487874655"/>
                  </a:ext>
                </a:extLst>
              </a:tr>
              <a:tr h="157371">
                <a:tc>
                  <a:txBody>
                    <a:bodyPr/>
                    <a:lstStyle/>
                    <a:p>
                      <a:pPr algn="ctr" fontAlgn="b"/>
                      <a:r>
                        <a:rPr lang="en-US" sz="1100" b="0" i="0" u="none" strike="noStrike">
                          <a:solidFill>
                            <a:srgbClr val="000000"/>
                          </a:solidFill>
                          <a:effectLst/>
                          <a:latin typeface="Calibri" panose="020F0502020204030204" pitchFamily="34" charset="0"/>
                        </a:rPr>
                        <a:t>Chegg</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0001364954</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8200</a:t>
                      </a:r>
                    </a:p>
                  </a:txBody>
                  <a:tcPr marL="9525" marR="9525" marT="9525" marB="0" anchor="ctr"/>
                </a:tc>
                <a:extLst>
                  <a:ext uri="{0D108BD9-81ED-4DB2-BD59-A6C34878D82A}">
                    <a16:rowId xmlns:a16="http://schemas.microsoft.com/office/drawing/2014/main" val="1047172208"/>
                  </a:ext>
                </a:extLst>
              </a:tr>
              <a:tr h="157371">
                <a:tc>
                  <a:txBody>
                    <a:bodyPr/>
                    <a:lstStyle/>
                    <a:p>
                      <a:pPr algn="ctr" fontAlgn="b"/>
                      <a:r>
                        <a:rPr lang="en-US" sz="1100" b="0" i="0" u="none" strike="noStrike">
                          <a:solidFill>
                            <a:srgbClr val="000000"/>
                          </a:solidFill>
                          <a:effectLst/>
                          <a:latin typeface="Calibri" panose="020F0502020204030204" pitchFamily="34" charset="0"/>
                        </a:rPr>
                        <a:t>Disney</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0001744489</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7990</a:t>
                      </a:r>
                    </a:p>
                  </a:txBody>
                  <a:tcPr marL="9525" marR="9525" marT="9525" marB="0" anchor="ctr"/>
                </a:tc>
                <a:extLst>
                  <a:ext uri="{0D108BD9-81ED-4DB2-BD59-A6C34878D82A}">
                    <a16:rowId xmlns:a16="http://schemas.microsoft.com/office/drawing/2014/main" val="2015515161"/>
                  </a:ext>
                </a:extLst>
              </a:tr>
              <a:tr h="182263">
                <a:tc>
                  <a:txBody>
                    <a:bodyPr/>
                    <a:lstStyle/>
                    <a:p>
                      <a:pPr algn="ctr" fontAlgn="b"/>
                      <a:r>
                        <a:rPr lang="en-US" sz="1100" b="0" i="0" u="none" strike="noStrike">
                          <a:solidFill>
                            <a:srgbClr val="000000"/>
                          </a:solidFill>
                          <a:effectLst/>
                          <a:latin typeface="Calibri" panose="020F0502020204030204" pitchFamily="34" charset="0"/>
                        </a:rPr>
                        <a:t>Interactive Corp</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0001800227</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7370</a:t>
                      </a:r>
                    </a:p>
                  </a:txBody>
                  <a:tcPr marL="9525" marR="9525" marT="9525" marB="0" anchor="ctr"/>
                </a:tc>
                <a:extLst>
                  <a:ext uri="{0D108BD9-81ED-4DB2-BD59-A6C34878D82A}">
                    <a16:rowId xmlns:a16="http://schemas.microsoft.com/office/drawing/2014/main" val="3488892336"/>
                  </a:ext>
                </a:extLst>
              </a:tr>
              <a:tr h="275679">
                <a:tc>
                  <a:txBody>
                    <a:bodyPr/>
                    <a:lstStyle/>
                    <a:p>
                      <a:pPr algn="ctr" fontAlgn="b"/>
                      <a:r>
                        <a:rPr lang="en-US" sz="1100" b="0" i="0" u="none" strike="noStrike">
                          <a:solidFill>
                            <a:srgbClr val="000000"/>
                          </a:solidFill>
                          <a:effectLst/>
                          <a:latin typeface="Calibri" panose="020F0502020204030204" pitchFamily="34" charset="0"/>
                        </a:rPr>
                        <a:t>Audacy</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0001067837</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4832</a:t>
                      </a:r>
                    </a:p>
                  </a:txBody>
                  <a:tcPr marL="9525" marR="9525" marT="9525" marB="0" anchor="ctr"/>
                </a:tc>
                <a:extLst>
                  <a:ext uri="{0D108BD9-81ED-4DB2-BD59-A6C34878D82A}">
                    <a16:rowId xmlns:a16="http://schemas.microsoft.com/office/drawing/2014/main" val="1376434065"/>
                  </a:ext>
                </a:extLst>
              </a:tr>
              <a:tr h="157371">
                <a:tc>
                  <a:txBody>
                    <a:bodyPr/>
                    <a:lstStyle/>
                    <a:p>
                      <a:pPr algn="ctr" fontAlgn="b"/>
                      <a:r>
                        <a:rPr lang="en-US" sz="1100" b="0" i="0" u="none" strike="noStrike">
                          <a:solidFill>
                            <a:srgbClr val="000000"/>
                          </a:solidFill>
                          <a:effectLst/>
                          <a:latin typeface="Calibri" panose="020F0502020204030204" pitchFamily="34" charset="0"/>
                        </a:rPr>
                        <a:t>Zoom</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0001585521</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7370</a:t>
                      </a:r>
                    </a:p>
                  </a:txBody>
                  <a:tcPr marL="9525" marR="9525" marT="9525" marB="0" anchor="ctr"/>
                </a:tc>
                <a:extLst>
                  <a:ext uri="{0D108BD9-81ED-4DB2-BD59-A6C34878D82A}">
                    <a16:rowId xmlns:a16="http://schemas.microsoft.com/office/drawing/2014/main" val="2488760951"/>
                  </a:ext>
                </a:extLst>
              </a:tr>
              <a:tr h="157371">
                <a:tc>
                  <a:txBody>
                    <a:bodyPr/>
                    <a:lstStyle/>
                    <a:p>
                      <a:pPr algn="ctr" fontAlgn="b"/>
                      <a:r>
                        <a:rPr lang="en-US" sz="1100" b="0" i="0" u="none" strike="noStrike">
                          <a:solidFill>
                            <a:srgbClr val="000000"/>
                          </a:solidFill>
                          <a:effectLst/>
                          <a:latin typeface="Calibri" panose="020F0502020204030204" pitchFamily="34" charset="0"/>
                        </a:rPr>
                        <a:t>Sirius Radio</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0000908937</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4832</a:t>
                      </a:r>
                    </a:p>
                  </a:txBody>
                  <a:tcPr marL="9525" marR="9525" marT="9525" marB="0" anchor="ctr"/>
                </a:tc>
                <a:extLst>
                  <a:ext uri="{0D108BD9-81ED-4DB2-BD59-A6C34878D82A}">
                    <a16:rowId xmlns:a16="http://schemas.microsoft.com/office/drawing/2014/main" val="3880718933"/>
                  </a:ext>
                </a:extLst>
              </a:tr>
              <a:tr h="157371">
                <a:tc>
                  <a:txBody>
                    <a:bodyPr/>
                    <a:lstStyle/>
                    <a:p>
                      <a:pPr algn="ctr" fontAlgn="b"/>
                      <a:r>
                        <a:rPr lang="en-US" sz="1100" b="0" i="0" u="none" strike="noStrike">
                          <a:solidFill>
                            <a:srgbClr val="000000"/>
                          </a:solidFill>
                          <a:effectLst/>
                          <a:latin typeface="Calibri" panose="020F0502020204030204" pitchFamily="34" charset="0"/>
                        </a:rPr>
                        <a:t>Sinclair Broadcasting Group</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0000912752</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4833</a:t>
                      </a:r>
                    </a:p>
                  </a:txBody>
                  <a:tcPr marL="9525" marR="9525" marT="9525" marB="0" anchor="ctr"/>
                </a:tc>
                <a:extLst>
                  <a:ext uri="{0D108BD9-81ED-4DB2-BD59-A6C34878D82A}">
                    <a16:rowId xmlns:a16="http://schemas.microsoft.com/office/drawing/2014/main" val="1612389383"/>
                  </a:ext>
                </a:extLst>
              </a:tr>
              <a:tr h="157371">
                <a:tc>
                  <a:txBody>
                    <a:bodyPr/>
                    <a:lstStyle/>
                    <a:p>
                      <a:pPr algn="ctr" fontAlgn="b"/>
                      <a:r>
                        <a:rPr lang="en-US" sz="1100" b="0" i="0" u="none" strike="noStrike">
                          <a:solidFill>
                            <a:srgbClr val="000000"/>
                          </a:solidFill>
                          <a:effectLst/>
                          <a:latin typeface="Calibri" panose="020F0502020204030204" pitchFamily="34" charset="0"/>
                        </a:rPr>
                        <a:t>iHeartMedia Inc.</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0001400891</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4832</a:t>
                      </a:r>
                    </a:p>
                  </a:txBody>
                  <a:tcPr marL="9525" marR="9525" marT="9525" marB="0" anchor="ctr"/>
                </a:tc>
                <a:extLst>
                  <a:ext uri="{0D108BD9-81ED-4DB2-BD59-A6C34878D82A}">
                    <a16:rowId xmlns:a16="http://schemas.microsoft.com/office/drawing/2014/main" val="1759559379"/>
                  </a:ext>
                </a:extLst>
              </a:tr>
              <a:tr h="157371">
                <a:tc>
                  <a:txBody>
                    <a:bodyPr/>
                    <a:lstStyle/>
                    <a:p>
                      <a:pPr algn="ctr" fontAlgn="b"/>
                      <a:r>
                        <a:rPr lang="en-US" sz="1100" b="0" i="0" u="none" strike="noStrike">
                          <a:solidFill>
                            <a:srgbClr val="000000"/>
                          </a:solidFill>
                          <a:effectLst/>
                          <a:latin typeface="Calibri" panose="020F0502020204030204" pitchFamily="34" charset="0"/>
                        </a:rPr>
                        <a:t>Sonos</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0001314727</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3651</a:t>
                      </a:r>
                    </a:p>
                  </a:txBody>
                  <a:tcPr marL="9525" marR="9525" marT="9525" marB="0" anchor="ctr"/>
                </a:tc>
                <a:extLst>
                  <a:ext uri="{0D108BD9-81ED-4DB2-BD59-A6C34878D82A}">
                    <a16:rowId xmlns:a16="http://schemas.microsoft.com/office/drawing/2014/main" val="842419371"/>
                  </a:ext>
                </a:extLst>
              </a:tr>
              <a:tr h="157371">
                <a:tc>
                  <a:txBody>
                    <a:bodyPr/>
                    <a:lstStyle/>
                    <a:p>
                      <a:pPr algn="ctr" fontAlgn="b"/>
                      <a:r>
                        <a:rPr lang="en-US" sz="1100" b="0" i="0" u="none" strike="noStrike">
                          <a:solidFill>
                            <a:srgbClr val="000000"/>
                          </a:solidFill>
                          <a:effectLst/>
                          <a:latin typeface="Calibri" panose="020F0502020204030204" pitchFamily="34" charset="0"/>
                        </a:rPr>
                        <a:t>iRobot</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0001159167</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3630</a:t>
                      </a:r>
                    </a:p>
                  </a:txBody>
                  <a:tcPr marL="9525" marR="9525" marT="9525" marB="0" anchor="ctr"/>
                </a:tc>
                <a:extLst>
                  <a:ext uri="{0D108BD9-81ED-4DB2-BD59-A6C34878D82A}">
                    <a16:rowId xmlns:a16="http://schemas.microsoft.com/office/drawing/2014/main" val="2215367790"/>
                  </a:ext>
                </a:extLst>
              </a:tr>
              <a:tr h="157371">
                <a:tc>
                  <a:txBody>
                    <a:bodyPr/>
                    <a:lstStyle/>
                    <a:p>
                      <a:pPr algn="ctr" fontAlgn="b"/>
                      <a:r>
                        <a:rPr lang="en-US" sz="1100" b="0" i="0" u="none" strike="noStrike">
                          <a:solidFill>
                            <a:srgbClr val="000000"/>
                          </a:solidFill>
                          <a:effectLst/>
                          <a:latin typeface="Calibri" panose="020F0502020204030204" pitchFamily="34" charset="0"/>
                        </a:rPr>
                        <a:t>Roku</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0001428439</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4841</a:t>
                      </a:r>
                    </a:p>
                  </a:txBody>
                  <a:tcPr marL="9525" marR="9525" marT="9525" marB="0" anchor="ctr"/>
                </a:tc>
                <a:extLst>
                  <a:ext uri="{0D108BD9-81ED-4DB2-BD59-A6C34878D82A}">
                    <a16:rowId xmlns:a16="http://schemas.microsoft.com/office/drawing/2014/main" val="2441281107"/>
                  </a:ext>
                </a:extLst>
              </a:tr>
              <a:tr h="311854">
                <a:tc>
                  <a:txBody>
                    <a:bodyPr/>
                    <a:lstStyle/>
                    <a:p>
                      <a:pPr algn="ctr" fontAlgn="b"/>
                      <a:r>
                        <a:rPr lang="en-US" sz="1100" b="0" i="0" u="none" strike="noStrike">
                          <a:solidFill>
                            <a:srgbClr val="000000"/>
                          </a:solidFill>
                          <a:effectLst/>
                          <a:latin typeface="Calibri" panose="020F0502020204030204" pitchFamily="34" charset="0"/>
                        </a:rPr>
                        <a:t>eBay</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0001065088</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7389</a:t>
                      </a:r>
                    </a:p>
                  </a:txBody>
                  <a:tcPr marL="9525" marR="9525" marT="9525" marB="0" anchor="ctr"/>
                </a:tc>
                <a:extLst>
                  <a:ext uri="{0D108BD9-81ED-4DB2-BD59-A6C34878D82A}">
                    <a16:rowId xmlns:a16="http://schemas.microsoft.com/office/drawing/2014/main" val="1919810037"/>
                  </a:ext>
                </a:extLst>
              </a:tr>
              <a:tr h="157371">
                <a:tc>
                  <a:txBody>
                    <a:bodyPr/>
                    <a:lstStyle/>
                    <a:p>
                      <a:pPr algn="ctr" fontAlgn="b"/>
                      <a:r>
                        <a:rPr lang="en-US" sz="1100" b="0" i="0" u="none" strike="noStrike">
                          <a:solidFill>
                            <a:srgbClr val="000000"/>
                          </a:solidFill>
                          <a:effectLst/>
                          <a:latin typeface="Calibri" panose="020F0502020204030204" pitchFamily="34" charset="0"/>
                        </a:rPr>
                        <a:t>Match.com Group</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0000891103</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7200</a:t>
                      </a:r>
                    </a:p>
                  </a:txBody>
                  <a:tcPr marL="9525" marR="9525" marT="9525" marB="0" anchor="ctr"/>
                </a:tc>
                <a:extLst>
                  <a:ext uri="{0D108BD9-81ED-4DB2-BD59-A6C34878D82A}">
                    <a16:rowId xmlns:a16="http://schemas.microsoft.com/office/drawing/2014/main" val="2968680720"/>
                  </a:ext>
                </a:extLst>
              </a:tr>
              <a:tr h="157371">
                <a:tc>
                  <a:txBody>
                    <a:bodyPr/>
                    <a:lstStyle/>
                    <a:p>
                      <a:pPr algn="ctr" fontAlgn="b"/>
                      <a:r>
                        <a:rPr lang="en-US" sz="1100" b="0" i="0" u="none" strike="noStrike">
                          <a:solidFill>
                            <a:srgbClr val="000000"/>
                          </a:solidFill>
                          <a:effectLst/>
                          <a:latin typeface="Calibri" panose="020F0502020204030204" pitchFamily="34" charset="0"/>
                        </a:rPr>
                        <a:t>Interpublic Group</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0000051644</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7311</a:t>
                      </a:r>
                    </a:p>
                  </a:txBody>
                  <a:tcPr marL="9525" marR="9525" marT="9525" marB="0" anchor="ctr"/>
                </a:tc>
                <a:extLst>
                  <a:ext uri="{0D108BD9-81ED-4DB2-BD59-A6C34878D82A}">
                    <a16:rowId xmlns:a16="http://schemas.microsoft.com/office/drawing/2014/main" val="3773484690"/>
                  </a:ext>
                </a:extLst>
              </a:tr>
            </a:tbl>
          </a:graphicData>
        </a:graphic>
      </p:graphicFrame>
      <p:graphicFrame>
        <p:nvGraphicFramePr>
          <p:cNvPr id="6" name="Table 5">
            <a:extLst>
              <a:ext uri="{FF2B5EF4-FFF2-40B4-BE49-F238E27FC236}">
                <a16:creationId xmlns:a16="http://schemas.microsoft.com/office/drawing/2014/main" id="{414119A2-362A-3F48-8121-D2BD00DBE6F7}"/>
              </a:ext>
            </a:extLst>
          </p:cNvPr>
          <p:cNvGraphicFramePr>
            <a:graphicFrameLocks noGrp="1"/>
          </p:cNvGraphicFramePr>
          <p:nvPr>
            <p:extLst>
              <p:ext uri="{D42A27DB-BD31-4B8C-83A1-F6EECF244321}">
                <p14:modId xmlns:p14="http://schemas.microsoft.com/office/powerpoint/2010/main" val="3580132930"/>
              </p:ext>
            </p:extLst>
          </p:nvPr>
        </p:nvGraphicFramePr>
        <p:xfrm>
          <a:off x="6680791" y="831274"/>
          <a:ext cx="3930502" cy="5874771"/>
        </p:xfrm>
        <a:graphic>
          <a:graphicData uri="http://schemas.openxmlformats.org/drawingml/2006/table">
            <a:tbl>
              <a:tblPr firstRow="1" bandRow="1">
                <a:tableStyleId>{5C22544A-7EE6-4342-B048-85BDC9FD1C3A}</a:tableStyleId>
              </a:tblPr>
              <a:tblGrid>
                <a:gridCol w="1664586">
                  <a:extLst>
                    <a:ext uri="{9D8B030D-6E8A-4147-A177-3AD203B41FA5}">
                      <a16:colId xmlns:a16="http://schemas.microsoft.com/office/drawing/2014/main" val="98922413"/>
                    </a:ext>
                  </a:extLst>
                </a:gridCol>
                <a:gridCol w="894316">
                  <a:extLst>
                    <a:ext uri="{9D8B030D-6E8A-4147-A177-3AD203B41FA5}">
                      <a16:colId xmlns:a16="http://schemas.microsoft.com/office/drawing/2014/main" val="84114689"/>
                    </a:ext>
                  </a:extLst>
                </a:gridCol>
                <a:gridCol w="1371600">
                  <a:extLst>
                    <a:ext uri="{9D8B030D-6E8A-4147-A177-3AD203B41FA5}">
                      <a16:colId xmlns:a16="http://schemas.microsoft.com/office/drawing/2014/main" val="42455500"/>
                    </a:ext>
                  </a:extLst>
                </a:gridCol>
              </a:tblGrid>
              <a:tr h="187067">
                <a:tc>
                  <a:txBody>
                    <a:bodyPr/>
                    <a:lstStyle/>
                    <a:p>
                      <a:pPr algn="ctr" fontAlgn="t"/>
                      <a:r>
                        <a:rPr lang="en-US" sz="1100" u="none" strike="noStrike">
                          <a:effectLst/>
                        </a:rPr>
                        <a:t>Name</a:t>
                      </a:r>
                      <a:endParaRPr lang="en-US" sz="1100" b="1" i="0" u="none" strike="noStrike">
                        <a:solidFill>
                          <a:srgbClr val="000000"/>
                        </a:solidFill>
                        <a:effectLst/>
                        <a:latin typeface="Calibri" panose="020F0502020204030204" pitchFamily="34" charset="0"/>
                      </a:endParaRPr>
                    </a:p>
                  </a:txBody>
                  <a:tcPr marL="3134" marR="3134" marT="3134" marB="0"/>
                </a:tc>
                <a:tc>
                  <a:txBody>
                    <a:bodyPr/>
                    <a:lstStyle/>
                    <a:p>
                      <a:pPr algn="ctr" fontAlgn="t"/>
                      <a:r>
                        <a:rPr lang="en-US" sz="1100" u="none" strike="noStrike" dirty="0">
                          <a:effectLst/>
                        </a:rPr>
                        <a:t>CIK</a:t>
                      </a:r>
                      <a:endParaRPr lang="en-US" sz="1100" b="1" i="0" u="none" strike="noStrike" dirty="0">
                        <a:solidFill>
                          <a:srgbClr val="000000"/>
                        </a:solidFill>
                        <a:effectLst/>
                        <a:latin typeface="Calibri" panose="020F0502020204030204" pitchFamily="34" charset="0"/>
                      </a:endParaRPr>
                    </a:p>
                  </a:txBody>
                  <a:tcPr marL="3134" marR="3134" marT="3134" marB="0"/>
                </a:tc>
                <a:tc>
                  <a:txBody>
                    <a:bodyPr/>
                    <a:lstStyle/>
                    <a:p>
                      <a:pPr algn="ctr" fontAlgn="t"/>
                      <a:r>
                        <a:rPr lang="en-US" sz="1100" u="none" strike="noStrike" dirty="0">
                          <a:effectLst/>
                        </a:rPr>
                        <a:t>SIC</a:t>
                      </a:r>
                      <a:endParaRPr lang="en-US" sz="1100" b="1" i="0" u="none" strike="noStrike" dirty="0">
                        <a:solidFill>
                          <a:srgbClr val="000000"/>
                        </a:solidFill>
                        <a:effectLst/>
                        <a:latin typeface="Calibri" panose="020F0502020204030204" pitchFamily="34" charset="0"/>
                      </a:endParaRPr>
                    </a:p>
                  </a:txBody>
                  <a:tcPr marL="3134" marR="3134" marT="3134" marB="0"/>
                </a:tc>
                <a:extLst>
                  <a:ext uri="{0D108BD9-81ED-4DB2-BD59-A6C34878D82A}">
                    <a16:rowId xmlns:a16="http://schemas.microsoft.com/office/drawing/2014/main" val="741886200"/>
                  </a:ext>
                </a:extLst>
              </a:tr>
              <a:tr h="194068">
                <a:tc>
                  <a:txBody>
                    <a:bodyPr/>
                    <a:lstStyle/>
                    <a:p>
                      <a:pPr algn="l" fontAlgn="b"/>
                      <a:r>
                        <a:rPr lang="en-US" sz="1100" b="0" i="0" u="none" strike="noStrike" dirty="0">
                          <a:solidFill>
                            <a:srgbClr val="000000"/>
                          </a:solidFill>
                          <a:effectLst/>
                          <a:latin typeface="Calibri" panose="020F0502020204030204" pitchFamily="34" charset="0"/>
                        </a:rPr>
                        <a:t>Western Union</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0001365135</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7389</a:t>
                      </a:r>
                    </a:p>
                  </a:txBody>
                  <a:tcPr marL="9525" marR="9525" marT="9525" marB="0" anchor="ctr"/>
                </a:tc>
                <a:extLst>
                  <a:ext uri="{0D108BD9-81ED-4DB2-BD59-A6C34878D82A}">
                    <a16:rowId xmlns:a16="http://schemas.microsoft.com/office/drawing/2014/main" val="58670232"/>
                  </a:ext>
                </a:extLst>
              </a:tr>
              <a:tr h="194068">
                <a:tc>
                  <a:txBody>
                    <a:bodyPr/>
                    <a:lstStyle/>
                    <a:p>
                      <a:pPr algn="l" fontAlgn="b"/>
                      <a:r>
                        <a:rPr lang="en-US" sz="1100" b="0" i="0" u="none" strike="noStrike" dirty="0">
                          <a:solidFill>
                            <a:srgbClr val="000000"/>
                          </a:solidFill>
                          <a:effectLst/>
                          <a:latin typeface="Calibri" panose="020F0502020204030204" pitchFamily="34" charset="0"/>
                        </a:rPr>
                        <a:t>TripAdvisor</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0001526520</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7370</a:t>
                      </a:r>
                    </a:p>
                  </a:txBody>
                  <a:tcPr marL="9525" marR="9525" marT="9525" marB="0" anchor="ctr"/>
                </a:tc>
                <a:extLst>
                  <a:ext uri="{0D108BD9-81ED-4DB2-BD59-A6C34878D82A}">
                    <a16:rowId xmlns:a16="http://schemas.microsoft.com/office/drawing/2014/main" val="2597783310"/>
                  </a:ext>
                </a:extLst>
              </a:tr>
              <a:tr h="194068">
                <a:tc>
                  <a:txBody>
                    <a:bodyPr/>
                    <a:lstStyle/>
                    <a:p>
                      <a:pPr algn="l" fontAlgn="b"/>
                      <a:r>
                        <a:rPr lang="en-US" sz="1100" b="0" i="0" u="none" strike="noStrike">
                          <a:solidFill>
                            <a:srgbClr val="000000"/>
                          </a:solidFill>
                          <a:effectLst/>
                          <a:latin typeface="Calibri" panose="020F0502020204030204" pitchFamily="34" charset="0"/>
                        </a:rPr>
                        <a:t>World Wresteling Entertainment</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0001091907</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7812</a:t>
                      </a:r>
                    </a:p>
                  </a:txBody>
                  <a:tcPr marL="9525" marR="9525" marT="9525" marB="0" anchor="ctr"/>
                </a:tc>
                <a:extLst>
                  <a:ext uri="{0D108BD9-81ED-4DB2-BD59-A6C34878D82A}">
                    <a16:rowId xmlns:a16="http://schemas.microsoft.com/office/drawing/2014/main" val="1324206995"/>
                  </a:ext>
                </a:extLst>
              </a:tr>
              <a:tr h="194068">
                <a:tc>
                  <a:txBody>
                    <a:bodyPr/>
                    <a:lstStyle/>
                    <a:p>
                      <a:pPr algn="l" fontAlgn="b"/>
                      <a:r>
                        <a:rPr lang="en-US" sz="1100" b="0" i="0" u="none" strike="noStrike">
                          <a:solidFill>
                            <a:srgbClr val="000000"/>
                          </a:solidFill>
                          <a:effectLst/>
                          <a:latin typeface="Calibri" panose="020F0502020204030204" pitchFamily="34" charset="0"/>
                        </a:rPr>
                        <a:t>Comcast</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0001166691</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4841</a:t>
                      </a:r>
                    </a:p>
                  </a:txBody>
                  <a:tcPr marL="9525" marR="9525" marT="9525" marB="0" anchor="ctr"/>
                </a:tc>
                <a:extLst>
                  <a:ext uri="{0D108BD9-81ED-4DB2-BD59-A6C34878D82A}">
                    <a16:rowId xmlns:a16="http://schemas.microsoft.com/office/drawing/2014/main" val="3566270500"/>
                  </a:ext>
                </a:extLst>
              </a:tr>
              <a:tr h="194068">
                <a:tc>
                  <a:txBody>
                    <a:bodyPr/>
                    <a:lstStyle/>
                    <a:p>
                      <a:pPr algn="l" fontAlgn="b"/>
                      <a:r>
                        <a:rPr lang="en-US" sz="1100" b="0" i="0" u="none" strike="noStrike">
                          <a:solidFill>
                            <a:srgbClr val="000000"/>
                          </a:solidFill>
                          <a:effectLst/>
                          <a:latin typeface="Calibri" panose="020F0502020204030204" pitchFamily="34" charset="0"/>
                        </a:rPr>
                        <a:t>Stitch Fix</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0001576942</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5961</a:t>
                      </a:r>
                    </a:p>
                  </a:txBody>
                  <a:tcPr marL="9525" marR="9525" marT="9525" marB="0" anchor="ctr"/>
                </a:tc>
                <a:extLst>
                  <a:ext uri="{0D108BD9-81ED-4DB2-BD59-A6C34878D82A}">
                    <a16:rowId xmlns:a16="http://schemas.microsoft.com/office/drawing/2014/main" val="3293710109"/>
                  </a:ext>
                </a:extLst>
              </a:tr>
              <a:tr h="194068">
                <a:tc>
                  <a:txBody>
                    <a:bodyPr/>
                    <a:lstStyle/>
                    <a:p>
                      <a:pPr algn="l" fontAlgn="b"/>
                      <a:r>
                        <a:rPr lang="en-US" sz="1100" b="0" i="0" u="none" strike="noStrike">
                          <a:solidFill>
                            <a:srgbClr val="000000"/>
                          </a:solidFill>
                          <a:effectLst/>
                          <a:latin typeface="Calibri" panose="020F0502020204030204" pitchFamily="34" charset="0"/>
                        </a:rPr>
                        <a:t>Chewy.com</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0001766502</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5961</a:t>
                      </a:r>
                    </a:p>
                  </a:txBody>
                  <a:tcPr marL="9525" marR="9525" marT="9525" marB="0" anchor="ctr"/>
                </a:tc>
                <a:extLst>
                  <a:ext uri="{0D108BD9-81ED-4DB2-BD59-A6C34878D82A}">
                    <a16:rowId xmlns:a16="http://schemas.microsoft.com/office/drawing/2014/main" val="4025164179"/>
                  </a:ext>
                </a:extLst>
              </a:tr>
              <a:tr h="194068">
                <a:tc>
                  <a:txBody>
                    <a:bodyPr/>
                    <a:lstStyle/>
                    <a:p>
                      <a:pPr algn="l" fontAlgn="b"/>
                      <a:r>
                        <a:rPr lang="en-US" sz="1100" b="0" i="0" u="none" strike="noStrike">
                          <a:solidFill>
                            <a:srgbClr val="000000"/>
                          </a:solidFill>
                          <a:effectLst/>
                          <a:latin typeface="Calibri" panose="020F0502020204030204" pitchFamily="34" charset="0"/>
                        </a:rPr>
                        <a:t>Ringcentral</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0001384905</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7374</a:t>
                      </a:r>
                    </a:p>
                  </a:txBody>
                  <a:tcPr marL="9525" marR="9525" marT="9525" marB="0" anchor="ctr"/>
                </a:tc>
                <a:extLst>
                  <a:ext uri="{0D108BD9-81ED-4DB2-BD59-A6C34878D82A}">
                    <a16:rowId xmlns:a16="http://schemas.microsoft.com/office/drawing/2014/main" val="2577227900"/>
                  </a:ext>
                </a:extLst>
              </a:tr>
              <a:tr h="194068">
                <a:tc>
                  <a:txBody>
                    <a:bodyPr/>
                    <a:lstStyle/>
                    <a:p>
                      <a:pPr algn="l" fontAlgn="b"/>
                      <a:r>
                        <a:rPr lang="en-US" sz="1100" b="0" i="0" u="none" strike="noStrike">
                          <a:solidFill>
                            <a:srgbClr val="000000"/>
                          </a:solidFill>
                          <a:effectLst/>
                          <a:latin typeface="Calibri" panose="020F0502020204030204" pitchFamily="34" charset="0"/>
                        </a:rPr>
                        <a:t>Etsy</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0001370637</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7389</a:t>
                      </a:r>
                    </a:p>
                  </a:txBody>
                  <a:tcPr marL="9525" marR="9525" marT="9525" marB="0" anchor="ctr"/>
                </a:tc>
                <a:extLst>
                  <a:ext uri="{0D108BD9-81ED-4DB2-BD59-A6C34878D82A}">
                    <a16:rowId xmlns:a16="http://schemas.microsoft.com/office/drawing/2014/main" val="1939848873"/>
                  </a:ext>
                </a:extLst>
              </a:tr>
              <a:tr h="194068">
                <a:tc>
                  <a:txBody>
                    <a:bodyPr/>
                    <a:lstStyle/>
                    <a:p>
                      <a:pPr algn="l" fontAlgn="b"/>
                      <a:r>
                        <a:rPr lang="en-US" sz="1100" b="0" i="0" u="none" strike="noStrike">
                          <a:solidFill>
                            <a:srgbClr val="000000"/>
                          </a:solidFill>
                          <a:effectLst/>
                          <a:latin typeface="Calibri" panose="020F0502020204030204" pitchFamily="34" charset="0"/>
                        </a:rPr>
                        <a:t>Carparts</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0001378950</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5531</a:t>
                      </a:r>
                    </a:p>
                  </a:txBody>
                  <a:tcPr marL="9525" marR="9525" marT="9525" marB="0" anchor="ctr"/>
                </a:tc>
                <a:extLst>
                  <a:ext uri="{0D108BD9-81ED-4DB2-BD59-A6C34878D82A}">
                    <a16:rowId xmlns:a16="http://schemas.microsoft.com/office/drawing/2014/main" val="3186755663"/>
                  </a:ext>
                </a:extLst>
              </a:tr>
              <a:tr h="194068">
                <a:tc>
                  <a:txBody>
                    <a:bodyPr/>
                    <a:lstStyle/>
                    <a:p>
                      <a:pPr algn="l" fontAlgn="b"/>
                      <a:r>
                        <a:rPr lang="en-US" sz="1100" b="0" i="0" u="none" strike="noStrike">
                          <a:solidFill>
                            <a:srgbClr val="000000"/>
                          </a:solidFill>
                          <a:effectLst/>
                          <a:latin typeface="Calibri" panose="020F0502020204030204" pitchFamily="34" charset="0"/>
                        </a:rPr>
                        <a:t>DoorDash</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0001792789</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7389</a:t>
                      </a:r>
                    </a:p>
                  </a:txBody>
                  <a:tcPr marL="9525" marR="9525" marT="9525" marB="0" anchor="ctr"/>
                </a:tc>
                <a:extLst>
                  <a:ext uri="{0D108BD9-81ED-4DB2-BD59-A6C34878D82A}">
                    <a16:rowId xmlns:a16="http://schemas.microsoft.com/office/drawing/2014/main" val="2774025156"/>
                  </a:ext>
                </a:extLst>
              </a:tr>
              <a:tr h="194068">
                <a:tc>
                  <a:txBody>
                    <a:bodyPr/>
                    <a:lstStyle/>
                    <a:p>
                      <a:pPr algn="l" fontAlgn="b"/>
                      <a:r>
                        <a:rPr lang="en-US" sz="1100" b="0" i="0" u="none" strike="noStrike">
                          <a:solidFill>
                            <a:srgbClr val="000000"/>
                          </a:solidFill>
                          <a:effectLst/>
                          <a:latin typeface="Calibri" panose="020F0502020204030204" pitchFamily="34" charset="0"/>
                        </a:rPr>
                        <a:t>Uber</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0001543151</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7389</a:t>
                      </a:r>
                    </a:p>
                  </a:txBody>
                  <a:tcPr marL="9525" marR="9525" marT="9525" marB="0" anchor="ctr"/>
                </a:tc>
                <a:extLst>
                  <a:ext uri="{0D108BD9-81ED-4DB2-BD59-A6C34878D82A}">
                    <a16:rowId xmlns:a16="http://schemas.microsoft.com/office/drawing/2014/main" val="103260135"/>
                  </a:ext>
                </a:extLst>
              </a:tr>
              <a:tr h="194068">
                <a:tc>
                  <a:txBody>
                    <a:bodyPr/>
                    <a:lstStyle/>
                    <a:p>
                      <a:pPr algn="l" fontAlgn="b"/>
                      <a:r>
                        <a:rPr lang="en-US" sz="1100" b="0" i="0" u="none" strike="noStrike">
                          <a:solidFill>
                            <a:srgbClr val="000000"/>
                          </a:solidFill>
                          <a:effectLst/>
                          <a:latin typeface="Calibri" panose="020F0502020204030204" pitchFamily="34" charset="0"/>
                        </a:rPr>
                        <a:t>Unity Software</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0001810806</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7372</a:t>
                      </a:r>
                    </a:p>
                  </a:txBody>
                  <a:tcPr marL="9525" marR="9525" marT="9525" marB="0" anchor="ctr"/>
                </a:tc>
                <a:extLst>
                  <a:ext uri="{0D108BD9-81ED-4DB2-BD59-A6C34878D82A}">
                    <a16:rowId xmlns:a16="http://schemas.microsoft.com/office/drawing/2014/main" val="3352980513"/>
                  </a:ext>
                </a:extLst>
              </a:tr>
              <a:tr h="194068">
                <a:tc>
                  <a:txBody>
                    <a:bodyPr/>
                    <a:lstStyle/>
                    <a:p>
                      <a:pPr algn="l" fontAlgn="b"/>
                      <a:r>
                        <a:rPr lang="en-US" sz="1100" b="0" i="0" u="none" strike="noStrike">
                          <a:solidFill>
                            <a:srgbClr val="000000"/>
                          </a:solidFill>
                          <a:effectLst/>
                          <a:latin typeface="Calibri" panose="020F0502020204030204" pitchFamily="34" charset="0"/>
                        </a:rPr>
                        <a:t>Lyft</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0001759509</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7389</a:t>
                      </a:r>
                    </a:p>
                  </a:txBody>
                  <a:tcPr marL="9525" marR="9525" marT="9525" marB="0" anchor="ctr"/>
                </a:tc>
                <a:extLst>
                  <a:ext uri="{0D108BD9-81ED-4DB2-BD59-A6C34878D82A}">
                    <a16:rowId xmlns:a16="http://schemas.microsoft.com/office/drawing/2014/main" val="2409088807"/>
                  </a:ext>
                </a:extLst>
              </a:tr>
              <a:tr h="194068">
                <a:tc>
                  <a:txBody>
                    <a:bodyPr/>
                    <a:lstStyle/>
                    <a:p>
                      <a:pPr algn="l" fontAlgn="b"/>
                      <a:r>
                        <a:rPr lang="en-US" sz="1100" b="0" i="0" u="none" strike="noStrike">
                          <a:solidFill>
                            <a:srgbClr val="000000"/>
                          </a:solidFill>
                          <a:effectLst/>
                          <a:latin typeface="Calibri" panose="020F0502020204030204" pitchFamily="34" charset="0"/>
                        </a:rPr>
                        <a:t>Purple Innovation</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0001643953</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2510</a:t>
                      </a:r>
                    </a:p>
                  </a:txBody>
                  <a:tcPr marL="9525" marR="9525" marT="9525" marB="0" anchor="ctr"/>
                </a:tc>
                <a:extLst>
                  <a:ext uri="{0D108BD9-81ED-4DB2-BD59-A6C34878D82A}">
                    <a16:rowId xmlns:a16="http://schemas.microsoft.com/office/drawing/2014/main" val="462195470"/>
                  </a:ext>
                </a:extLst>
              </a:tr>
              <a:tr h="194068">
                <a:tc>
                  <a:txBody>
                    <a:bodyPr/>
                    <a:lstStyle/>
                    <a:p>
                      <a:pPr algn="l" fontAlgn="b"/>
                      <a:r>
                        <a:rPr lang="en-US" sz="1100" b="0" i="0" u="none" strike="noStrike">
                          <a:solidFill>
                            <a:srgbClr val="000000"/>
                          </a:solidFill>
                          <a:effectLst/>
                          <a:latin typeface="Calibri" panose="020F0502020204030204" pitchFamily="34" charset="0"/>
                        </a:rPr>
                        <a:t>Lovesac Co.</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0001701758</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5712</a:t>
                      </a:r>
                    </a:p>
                  </a:txBody>
                  <a:tcPr marL="9525" marR="9525" marT="9525" marB="0" anchor="ctr"/>
                </a:tc>
                <a:extLst>
                  <a:ext uri="{0D108BD9-81ED-4DB2-BD59-A6C34878D82A}">
                    <a16:rowId xmlns:a16="http://schemas.microsoft.com/office/drawing/2014/main" val="3423659489"/>
                  </a:ext>
                </a:extLst>
              </a:tr>
              <a:tr h="194068">
                <a:tc>
                  <a:txBody>
                    <a:bodyPr/>
                    <a:lstStyle/>
                    <a:p>
                      <a:pPr algn="l" fontAlgn="b"/>
                      <a:r>
                        <a:rPr lang="en-US" sz="1100" b="0" i="0" u="none" strike="noStrike">
                          <a:solidFill>
                            <a:srgbClr val="000000"/>
                          </a:solidFill>
                          <a:effectLst/>
                          <a:latin typeface="Calibri" panose="020F0502020204030204" pitchFamily="34" charset="0"/>
                        </a:rPr>
                        <a:t>Carmax</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0001170010</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5500</a:t>
                      </a:r>
                    </a:p>
                  </a:txBody>
                  <a:tcPr marL="9525" marR="9525" marT="9525" marB="0" anchor="ctr"/>
                </a:tc>
                <a:extLst>
                  <a:ext uri="{0D108BD9-81ED-4DB2-BD59-A6C34878D82A}">
                    <a16:rowId xmlns:a16="http://schemas.microsoft.com/office/drawing/2014/main" val="487874655"/>
                  </a:ext>
                </a:extLst>
              </a:tr>
              <a:tr h="194068">
                <a:tc>
                  <a:txBody>
                    <a:bodyPr/>
                    <a:lstStyle/>
                    <a:p>
                      <a:pPr algn="l" fontAlgn="b"/>
                      <a:r>
                        <a:rPr lang="en-US" sz="1100" b="0" i="0" u="none" strike="noStrike">
                          <a:solidFill>
                            <a:srgbClr val="000000"/>
                          </a:solidFill>
                          <a:effectLst/>
                          <a:latin typeface="Calibri" panose="020F0502020204030204" pitchFamily="34" charset="0"/>
                        </a:rPr>
                        <a:t>Office Depot</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0000800240</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5940</a:t>
                      </a:r>
                    </a:p>
                  </a:txBody>
                  <a:tcPr marL="9525" marR="9525" marT="9525" marB="0" anchor="ctr"/>
                </a:tc>
                <a:extLst>
                  <a:ext uri="{0D108BD9-81ED-4DB2-BD59-A6C34878D82A}">
                    <a16:rowId xmlns:a16="http://schemas.microsoft.com/office/drawing/2014/main" val="1047172208"/>
                  </a:ext>
                </a:extLst>
              </a:tr>
              <a:tr h="194068">
                <a:tc>
                  <a:txBody>
                    <a:bodyPr/>
                    <a:lstStyle/>
                    <a:p>
                      <a:pPr algn="l" fontAlgn="b"/>
                      <a:r>
                        <a:rPr lang="en-US" sz="1100" b="0" i="0" u="none" strike="noStrike">
                          <a:solidFill>
                            <a:srgbClr val="000000"/>
                          </a:solidFill>
                          <a:effectLst/>
                          <a:latin typeface="Calibri" panose="020F0502020204030204" pitchFamily="34" charset="0"/>
                        </a:rPr>
                        <a:t>NY Times</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0000071691</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2711</a:t>
                      </a:r>
                    </a:p>
                  </a:txBody>
                  <a:tcPr marL="9525" marR="9525" marT="9525" marB="0" anchor="ctr"/>
                </a:tc>
                <a:extLst>
                  <a:ext uri="{0D108BD9-81ED-4DB2-BD59-A6C34878D82A}">
                    <a16:rowId xmlns:a16="http://schemas.microsoft.com/office/drawing/2014/main" val="2015515161"/>
                  </a:ext>
                </a:extLst>
              </a:tr>
              <a:tr h="199652">
                <a:tc>
                  <a:txBody>
                    <a:bodyPr/>
                    <a:lstStyle/>
                    <a:p>
                      <a:pPr algn="l" fontAlgn="b"/>
                      <a:r>
                        <a:rPr lang="en-US" sz="1100" b="0" i="0" u="none" strike="noStrike">
                          <a:solidFill>
                            <a:srgbClr val="000000"/>
                          </a:solidFill>
                          <a:effectLst/>
                          <a:latin typeface="Calibri" panose="020F0502020204030204" pitchFamily="34" charset="0"/>
                        </a:rPr>
                        <a:t>Rocket Companies</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0001805284</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6162</a:t>
                      </a:r>
                    </a:p>
                  </a:txBody>
                  <a:tcPr marL="9525" marR="9525" marT="9525" marB="0" anchor="ctr"/>
                </a:tc>
                <a:extLst>
                  <a:ext uri="{0D108BD9-81ED-4DB2-BD59-A6C34878D82A}">
                    <a16:rowId xmlns:a16="http://schemas.microsoft.com/office/drawing/2014/main" val="3488892336"/>
                  </a:ext>
                </a:extLst>
              </a:tr>
              <a:tr h="301981">
                <a:tc>
                  <a:txBody>
                    <a:bodyPr/>
                    <a:lstStyle/>
                    <a:p>
                      <a:pPr algn="l" fontAlgn="b"/>
                      <a:r>
                        <a:rPr lang="en-US" sz="1100" b="0" i="0" u="none" strike="noStrike">
                          <a:solidFill>
                            <a:srgbClr val="000000"/>
                          </a:solidFill>
                          <a:effectLst/>
                          <a:latin typeface="Calibri" panose="020F0502020204030204" pitchFamily="34" charset="0"/>
                        </a:rPr>
                        <a:t>Workhorse Group</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0001425287</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3711</a:t>
                      </a:r>
                    </a:p>
                  </a:txBody>
                  <a:tcPr marL="9525" marR="9525" marT="9525" marB="0" anchor="ctr"/>
                </a:tc>
                <a:extLst>
                  <a:ext uri="{0D108BD9-81ED-4DB2-BD59-A6C34878D82A}">
                    <a16:rowId xmlns:a16="http://schemas.microsoft.com/office/drawing/2014/main" val="1376434065"/>
                  </a:ext>
                </a:extLst>
              </a:tr>
              <a:tr h="194068">
                <a:tc>
                  <a:txBody>
                    <a:bodyPr/>
                    <a:lstStyle/>
                    <a:p>
                      <a:pPr algn="l" fontAlgn="b"/>
                      <a:r>
                        <a:rPr lang="en-US" sz="1100" b="0" i="0" u="none" strike="noStrike">
                          <a:solidFill>
                            <a:srgbClr val="000000"/>
                          </a:solidFill>
                          <a:effectLst/>
                          <a:latin typeface="Calibri" panose="020F0502020204030204" pitchFamily="34" charset="0"/>
                        </a:rPr>
                        <a:t>DraftKings</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0001772757</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7990</a:t>
                      </a:r>
                    </a:p>
                  </a:txBody>
                  <a:tcPr marL="9525" marR="9525" marT="9525" marB="0" anchor="ctr"/>
                </a:tc>
                <a:extLst>
                  <a:ext uri="{0D108BD9-81ED-4DB2-BD59-A6C34878D82A}">
                    <a16:rowId xmlns:a16="http://schemas.microsoft.com/office/drawing/2014/main" val="2488760951"/>
                  </a:ext>
                </a:extLst>
              </a:tr>
              <a:tr h="194068">
                <a:tc>
                  <a:txBody>
                    <a:bodyPr/>
                    <a:lstStyle/>
                    <a:p>
                      <a:pPr algn="l" fontAlgn="b"/>
                      <a:r>
                        <a:rPr lang="en-US" sz="1100" b="0" i="0" u="none" strike="noStrike">
                          <a:solidFill>
                            <a:srgbClr val="000000"/>
                          </a:solidFill>
                          <a:effectLst/>
                          <a:latin typeface="Calibri" panose="020F0502020204030204" pitchFamily="34" charset="0"/>
                        </a:rPr>
                        <a:t>American Tower</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0001053507</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6798</a:t>
                      </a:r>
                    </a:p>
                  </a:txBody>
                  <a:tcPr marL="9525" marR="9525" marT="9525" marB="0" anchor="ctr"/>
                </a:tc>
                <a:extLst>
                  <a:ext uri="{0D108BD9-81ED-4DB2-BD59-A6C34878D82A}">
                    <a16:rowId xmlns:a16="http://schemas.microsoft.com/office/drawing/2014/main" val="3880718933"/>
                  </a:ext>
                </a:extLst>
              </a:tr>
              <a:tr h="194068">
                <a:tc>
                  <a:txBody>
                    <a:bodyPr/>
                    <a:lstStyle/>
                    <a:p>
                      <a:pPr algn="l" fontAlgn="b"/>
                      <a:r>
                        <a:rPr lang="en-US" sz="1100" b="0" i="0" u="none" strike="noStrike">
                          <a:solidFill>
                            <a:srgbClr val="000000"/>
                          </a:solidFill>
                          <a:effectLst/>
                          <a:latin typeface="Calibri" panose="020F0502020204030204" pitchFamily="34" charset="0"/>
                        </a:rPr>
                        <a:t>CenturyLink</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0000018926</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4813</a:t>
                      </a:r>
                    </a:p>
                  </a:txBody>
                  <a:tcPr marL="9525" marR="9525" marT="9525" marB="0" anchor="ctr"/>
                </a:tc>
                <a:extLst>
                  <a:ext uri="{0D108BD9-81ED-4DB2-BD59-A6C34878D82A}">
                    <a16:rowId xmlns:a16="http://schemas.microsoft.com/office/drawing/2014/main" val="1612389383"/>
                  </a:ext>
                </a:extLst>
              </a:tr>
              <a:tr h="194068">
                <a:tc>
                  <a:txBody>
                    <a:bodyPr/>
                    <a:lstStyle/>
                    <a:p>
                      <a:pPr algn="l" fontAlgn="b"/>
                      <a:r>
                        <a:rPr lang="en-US" sz="1100" b="0" i="0" u="none" strike="noStrike">
                          <a:solidFill>
                            <a:srgbClr val="000000"/>
                          </a:solidFill>
                          <a:effectLst/>
                          <a:latin typeface="Calibri" panose="020F0502020204030204" pitchFamily="34" charset="0"/>
                        </a:rPr>
                        <a:t>Frontier Communications</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0000020520</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4813</a:t>
                      </a:r>
                    </a:p>
                  </a:txBody>
                  <a:tcPr marL="9525" marR="9525" marT="9525" marB="0" anchor="ctr"/>
                </a:tc>
                <a:extLst>
                  <a:ext uri="{0D108BD9-81ED-4DB2-BD59-A6C34878D82A}">
                    <a16:rowId xmlns:a16="http://schemas.microsoft.com/office/drawing/2014/main" val="1759559379"/>
                  </a:ext>
                </a:extLst>
              </a:tr>
              <a:tr h="194068">
                <a:tc>
                  <a:txBody>
                    <a:bodyPr/>
                    <a:lstStyle/>
                    <a:p>
                      <a:pPr algn="l" fontAlgn="b"/>
                      <a:r>
                        <a:rPr lang="en-US" sz="1100" b="0" i="0" u="none" strike="noStrike">
                          <a:solidFill>
                            <a:srgbClr val="000000"/>
                          </a:solidFill>
                          <a:effectLst/>
                          <a:latin typeface="Calibri" panose="020F0502020204030204" pitchFamily="34" charset="0"/>
                        </a:rPr>
                        <a:t>Corsair Gaming</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0001743759</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3577</a:t>
                      </a:r>
                    </a:p>
                  </a:txBody>
                  <a:tcPr marL="9525" marR="9525" marT="9525" marB="0" anchor="ctr"/>
                </a:tc>
                <a:extLst>
                  <a:ext uri="{0D108BD9-81ED-4DB2-BD59-A6C34878D82A}">
                    <a16:rowId xmlns:a16="http://schemas.microsoft.com/office/drawing/2014/main" val="842419371"/>
                  </a:ext>
                </a:extLst>
              </a:tr>
              <a:tr h="194068">
                <a:tc>
                  <a:txBody>
                    <a:bodyPr/>
                    <a:lstStyle/>
                    <a:p>
                      <a:pPr algn="l" fontAlgn="b"/>
                      <a:r>
                        <a:rPr lang="en-US" sz="1100" b="0" i="0" u="none" strike="noStrike">
                          <a:solidFill>
                            <a:srgbClr val="000000"/>
                          </a:solidFill>
                          <a:effectLst/>
                          <a:latin typeface="Calibri" panose="020F0502020204030204" pitchFamily="34" charset="0"/>
                        </a:rPr>
                        <a:t>Cogent Communications</a:t>
                      </a:r>
                    </a:p>
                  </a:txBody>
                  <a:tcPr marL="9525" marR="9525" marT="9525" marB="0" anchor="ctr"/>
                </a:tc>
                <a:tc>
                  <a:txBody>
                    <a:bodyPr/>
                    <a:lstStyle/>
                    <a:p>
                      <a:pPr algn="l" fontAlgn="b"/>
                      <a:r>
                        <a:rPr lang="en-US" sz="1100" b="0" i="0" u="none" strike="noStrike">
                          <a:solidFill>
                            <a:srgbClr val="000000"/>
                          </a:solidFill>
                          <a:effectLst/>
                          <a:latin typeface="Calibri" panose="020F0502020204030204" pitchFamily="34" charset="0"/>
                        </a:rPr>
                        <a:t>0001158324</a:t>
                      </a:r>
                    </a:p>
                  </a:txBody>
                  <a:tcPr marL="9525" marR="9525" marT="9525" marB="0" anchor="ctr"/>
                </a:tc>
                <a:tc>
                  <a:txBody>
                    <a:bodyPr/>
                    <a:lstStyle/>
                    <a:p>
                      <a:pPr algn="ctr" fontAlgn="b"/>
                      <a:r>
                        <a:rPr lang="en-US" sz="1100" b="0" i="0" u="none" strike="noStrike">
                          <a:solidFill>
                            <a:srgbClr val="000000"/>
                          </a:solidFill>
                          <a:effectLst/>
                          <a:latin typeface="Calibri" panose="020F0502020204030204" pitchFamily="34" charset="0"/>
                        </a:rPr>
                        <a:t>4899</a:t>
                      </a:r>
                    </a:p>
                  </a:txBody>
                  <a:tcPr marL="9525" marR="9525" marT="9525" marB="0" anchor="ctr"/>
                </a:tc>
                <a:extLst>
                  <a:ext uri="{0D108BD9-81ED-4DB2-BD59-A6C34878D82A}">
                    <a16:rowId xmlns:a16="http://schemas.microsoft.com/office/drawing/2014/main" val="2215367790"/>
                  </a:ext>
                </a:extLst>
              </a:tr>
              <a:tr h="377702">
                <a:tc>
                  <a:txBody>
                    <a:bodyPr/>
                    <a:lstStyle/>
                    <a:p>
                      <a:pPr algn="l" fontAlgn="b"/>
                      <a:r>
                        <a:rPr lang="en-US" sz="1100" b="0" i="0" u="none" strike="noStrike">
                          <a:solidFill>
                            <a:srgbClr val="000000"/>
                          </a:solidFill>
                          <a:effectLst/>
                          <a:latin typeface="Calibri" panose="020F0502020204030204" pitchFamily="34" charset="0"/>
                        </a:rPr>
                        <a:t>Consolidated Communications Holdings</a:t>
                      </a:r>
                    </a:p>
                  </a:txBody>
                  <a:tcPr marL="9525" marR="9525" marT="9525" marB="0" anchor="ctr"/>
                </a:tc>
                <a:tc>
                  <a:txBody>
                    <a:bodyPr/>
                    <a:lstStyle/>
                    <a:p>
                      <a:pPr algn="l" fontAlgn="b"/>
                      <a:r>
                        <a:rPr lang="en-US" sz="1100" b="0" i="0" u="none" strike="noStrike" dirty="0">
                          <a:solidFill>
                            <a:srgbClr val="000000"/>
                          </a:solidFill>
                          <a:effectLst/>
                          <a:latin typeface="Calibri" panose="020F0502020204030204" pitchFamily="34" charset="0"/>
                        </a:rPr>
                        <a:t>0001304421</a:t>
                      </a:r>
                    </a:p>
                  </a:txBody>
                  <a:tcPr marL="9525" marR="9525" marT="9525" marB="0" anchor="ctr"/>
                </a:tc>
                <a:tc>
                  <a:txBody>
                    <a:bodyPr/>
                    <a:lstStyle/>
                    <a:p>
                      <a:pPr algn="ctr" fontAlgn="b"/>
                      <a:r>
                        <a:rPr lang="en-US" sz="1100" b="0" i="0" u="none" strike="noStrike" dirty="0">
                          <a:solidFill>
                            <a:srgbClr val="000000"/>
                          </a:solidFill>
                          <a:effectLst/>
                          <a:latin typeface="Calibri" panose="020F0502020204030204" pitchFamily="34" charset="0"/>
                        </a:rPr>
                        <a:t>4813</a:t>
                      </a:r>
                    </a:p>
                  </a:txBody>
                  <a:tcPr marL="9525" marR="9525" marT="9525" marB="0" anchor="ctr"/>
                </a:tc>
                <a:extLst>
                  <a:ext uri="{0D108BD9-81ED-4DB2-BD59-A6C34878D82A}">
                    <a16:rowId xmlns:a16="http://schemas.microsoft.com/office/drawing/2014/main" val="2441281107"/>
                  </a:ext>
                </a:extLst>
              </a:tr>
            </a:tbl>
          </a:graphicData>
        </a:graphic>
      </p:graphicFrame>
    </p:spTree>
    <p:extLst>
      <p:ext uri="{BB962C8B-B14F-4D97-AF65-F5344CB8AC3E}">
        <p14:creationId xmlns:p14="http://schemas.microsoft.com/office/powerpoint/2010/main" val="6251337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4C660-4C52-FA47-833C-927AD7E82FA0}"/>
              </a:ext>
            </a:extLst>
          </p:cNvPr>
          <p:cNvSpPr>
            <a:spLocks noGrp="1"/>
          </p:cNvSpPr>
          <p:nvPr>
            <p:ph type="title"/>
          </p:nvPr>
        </p:nvSpPr>
        <p:spPr>
          <a:xfrm>
            <a:off x="838200" y="365126"/>
            <a:ext cx="10087099" cy="466148"/>
          </a:xfrm>
        </p:spPr>
        <p:txBody>
          <a:bodyPr>
            <a:normAutofit fontScale="90000"/>
          </a:bodyPr>
          <a:lstStyle/>
          <a:p>
            <a:r>
              <a:rPr lang="en-US" dirty="0"/>
              <a:t>Appendix: Dataset</a:t>
            </a:r>
          </a:p>
        </p:txBody>
      </p:sp>
      <p:graphicFrame>
        <p:nvGraphicFramePr>
          <p:cNvPr id="4" name="Table 3">
            <a:extLst>
              <a:ext uri="{FF2B5EF4-FFF2-40B4-BE49-F238E27FC236}">
                <a16:creationId xmlns:a16="http://schemas.microsoft.com/office/drawing/2014/main" id="{3CE0DB46-750B-3541-9DED-C4F5A3875D4C}"/>
              </a:ext>
            </a:extLst>
          </p:cNvPr>
          <p:cNvGraphicFramePr>
            <a:graphicFrameLocks noGrp="1"/>
          </p:cNvGraphicFramePr>
          <p:nvPr>
            <p:extLst>
              <p:ext uri="{D42A27DB-BD31-4B8C-83A1-F6EECF244321}">
                <p14:modId xmlns:p14="http://schemas.microsoft.com/office/powerpoint/2010/main" val="3395927903"/>
              </p:ext>
            </p:extLst>
          </p:nvPr>
        </p:nvGraphicFramePr>
        <p:xfrm>
          <a:off x="233917" y="971550"/>
          <a:ext cx="4678325" cy="5546860"/>
        </p:xfrm>
        <a:graphic>
          <a:graphicData uri="http://schemas.openxmlformats.org/drawingml/2006/table">
            <a:tbl>
              <a:tblPr firstRow="1" bandRow="1">
                <a:tableStyleId>{5C22544A-7EE6-4342-B048-85BDC9FD1C3A}</a:tableStyleId>
              </a:tblPr>
              <a:tblGrid>
                <a:gridCol w="2163725">
                  <a:extLst>
                    <a:ext uri="{9D8B030D-6E8A-4147-A177-3AD203B41FA5}">
                      <a16:colId xmlns:a16="http://schemas.microsoft.com/office/drawing/2014/main" val="98922413"/>
                    </a:ext>
                  </a:extLst>
                </a:gridCol>
                <a:gridCol w="1005840">
                  <a:extLst>
                    <a:ext uri="{9D8B030D-6E8A-4147-A177-3AD203B41FA5}">
                      <a16:colId xmlns:a16="http://schemas.microsoft.com/office/drawing/2014/main" val="84114689"/>
                    </a:ext>
                  </a:extLst>
                </a:gridCol>
                <a:gridCol w="1508760">
                  <a:extLst>
                    <a:ext uri="{9D8B030D-6E8A-4147-A177-3AD203B41FA5}">
                      <a16:colId xmlns:a16="http://schemas.microsoft.com/office/drawing/2014/main" val="42455500"/>
                    </a:ext>
                  </a:extLst>
                </a:gridCol>
              </a:tblGrid>
              <a:tr h="157371">
                <a:tc>
                  <a:txBody>
                    <a:bodyPr/>
                    <a:lstStyle/>
                    <a:p>
                      <a:pPr algn="ctr" fontAlgn="t"/>
                      <a:r>
                        <a:rPr lang="en-US" sz="1100" u="none" strike="noStrike" dirty="0">
                          <a:effectLst/>
                        </a:rPr>
                        <a:t>Name</a:t>
                      </a:r>
                      <a:endParaRPr lang="en-US" sz="1100" b="1" i="0" u="none" strike="noStrike" dirty="0">
                        <a:solidFill>
                          <a:srgbClr val="000000"/>
                        </a:solidFill>
                        <a:effectLst/>
                        <a:latin typeface="Calibri" panose="020F0502020204030204" pitchFamily="34" charset="0"/>
                      </a:endParaRPr>
                    </a:p>
                  </a:txBody>
                  <a:tcPr marL="3447" marR="3447" marT="3134" marB="0"/>
                </a:tc>
                <a:tc>
                  <a:txBody>
                    <a:bodyPr/>
                    <a:lstStyle/>
                    <a:p>
                      <a:pPr algn="ctr" fontAlgn="t"/>
                      <a:r>
                        <a:rPr lang="en-US" sz="1100" u="none" strike="noStrike" dirty="0">
                          <a:effectLst/>
                        </a:rPr>
                        <a:t>CIK</a:t>
                      </a:r>
                      <a:endParaRPr lang="en-US" sz="1100" b="1" i="0" u="none" strike="noStrike" dirty="0">
                        <a:solidFill>
                          <a:srgbClr val="000000"/>
                        </a:solidFill>
                        <a:effectLst/>
                        <a:latin typeface="Calibri" panose="020F0502020204030204" pitchFamily="34" charset="0"/>
                      </a:endParaRPr>
                    </a:p>
                  </a:txBody>
                  <a:tcPr marL="3447" marR="3447" marT="3134" marB="0"/>
                </a:tc>
                <a:tc>
                  <a:txBody>
                    <a:bodyPr/>
                    <a:lstStyle/>
                    <a:p>
                      <a:pPr algn="ctr" fontAlgn="t"/>
                      <a:r>
                        <a:rPr lang="en-US" sz="1100" u="none" strike="noStrike" dirty="0">
                          <a:effectLst/>
                        </a:rPr>
                        <a:t>SIC</a:t>
                      </a:r>
                      <a:endParaRPr lang="en-US" sz="1100" b="1" i="0" u="none" strike="noStrike" dirty="0">
                        <a:solidFill>
                          <a:srgbClr val="000000"/>
                        </a:solidFill>
                        <a:effectLst/>
                        <a:latin typeface="Calibri" panose="020F0502020204030204" pitchFamily="34" charset="0"/>
                      </a:endParaRPr>
                    </a:p>
                  </a:txBody>
                  <a:tcPr marL="3447" marR="3447" marT="3134" marB="0"/>
                </a:tc>
                <a:extLst>
                  <a:ext uri="{0D108BD9-81ED-4DB2-BD59-A6C34878D82A}">
                    <a16:rowId xmlns:a16="http://schemas.microsoft.com/office/drawing/2014/main" val="741886200"/>
                  </a:ext>
                </a:extLst>
              </a:tr>
              <a:tr h="157371">
                <a:tc>
                  <a:txBody>
                    <a:bodyPr/>
                    <a:lstStyle/>
                    <a:p>
                      <a:pPr algn="l" fontAlgn="b"/>
                      <a:r>
                        <a:rPr lang="en-US" sz="1100" b="0" i="0" u="none" strike="noStrike">
                          <a:solidFill>
                            <a:srgbClr val="000000"/>
                          </a:solidFill>
                          <a:effectLst/>
                          <a:latin typeface="Calibri" panose="020F0502020204030204" pitchFamily="34" charset="0"/>
                        </a:rPr>
                        <a:t>Calix</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0001406666</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4899</a:t>
                      </a:r>
                    </a:p>
                  </a:txBody>
                  <a:tcPr marL="9525" marR="9525" marT="9525" marB="0" anchor="b"/>
                </a:tc>
                <a:extLst>
                  <a:ext uri="{0D108BD9-81ED-4DB2-BD59-A6C34878D82A}">
                    <a16:rowId xmlns:a16="http://schemas.microsoft.com/office/drawing/2014/main" val="58670232"/>
                  </a:ext>
                </a:extLst>
              </a:tr>
              <a:tr h="157371">
                <a:tc>
                  <a:txBody>
                    <a:bodyPr/>
                    <a:lstStyle/>
                    <a:p>
                      <a:pPr algn="l" fontAlgn="b"/>
                      <a:r>
                        <a:rPr lang="en-US" sz="1100" b="0" i="0" u="none" strike="noStrike">
                          <a:solidFill>
                            <a:srgbClr val="000000"/>
                          </a:solidFill>
                          <a:effectLst/>
                          <a:latin typeface="Calibri" panose="020F0502020204030204" pitchFamily="34" charset="0"/>
                        </a:rPr>
                        <a:t>IDT Corp</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0001005731</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4813</a:t>
                      </a:r>
                    </a:p>
                  </a:txBody>
                  <a:tcPr marL="9525" marR="9525" marT="9525" marB="0" anchor="b"/>
                </a:tc>
                <a:extLst>
                  <a:ext uri="{0D108BD9-81ED-4DB2-BD59-A6C34878D82A}">
                    <a16:rowId xmlns:a16="http://schemas.microsoft.com/office/drawing/2014/main" val="2597783310"/>
                  </a:ext>
                </a:extLst>
              </a:tr>
              <a:tr h="157371">
                <a:tc>
                  <a:txBody>
                    <a:bodyPr/>
                    <a:lstStyle/>
                    <a:p>
                      <a:pPr algn="l" fontAlgn="b"/>
                      <a:r>
                        <a:rPr lang="en-US" sz="1100" b="0" i="0" u="none" strike="noStrike">
                          <a:solidFill>
                            <a:srgbClr val="000000"/>
                          </a:solidFill>
                          <a:effectLst/>
                          <a:latin typeface="Calibri" panose="020F0502020204030204" pitchFamily="34" charset="0"/>
                        </a:rPr>
                        <a:t>Shutterstock</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0001549346</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7374</a:t>
                      </a:r>
                    </a:p>
                  </a:txBody>
                  <a:tcPr marL="9525" marR="9525" marT="9525" marB="0" anchor="b"/>
                </a:tc>
                <a:extLst>
                  <a:ext uri="{0D108BD9-81ED-4DB2-BD59-A6C34878D82A}">
                    <a16:rowId xmlns:a16="http://schemas.microsoft.com/office/drawing/2014/main" val="1324206995"/>
                  </a:ext>
                </a:extLst>
              </a:tr>
              <a:tr h="157371">
                <a:tc>
                  <a:txBody>
                    <a:bodyPr/>
                    <a:lstStyle/>
                    <a:p>
                      <a:pPr algn="l" fontAlgn="b"/>
                      <a:r>
                        <a:rPr lang="en-US" sz="1100" b="0" i="0" u="none" strike="noStrike">
                          <a:solidFill>
                            <a:srgbClr val="000000"/>
                          </a:solidFill>
                          <a:effectLst/>
                          <a:latin typeface="Calibri" panose="020F0502020204030204" pitchFamily="34" charset="0"/>
                        </a:rPr>
                        <a:t>E.W. Scripps</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0000832428</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4833</a:t>
                      </a:r>
                    </a:p>
                  </a:txBody>
                  <a:tcPr marL="9525" marR="9525" marT="9525" marB="0" anchor="b"/>
                </a:tc>
                <a:extLst>
                  <a:ext uri="{0D108BD9-81ED-4DB2-BD59-A6C34878D82A}">
                    <a16:rowId xmlns:a16="http://schemas.microsoft.com/office/drawing/2014/main" val="3566270500"/>
                  </a:ext>
                </a:extLst>
              </a:tr>
              <a:tr h="157371">
                <a:tc>
                  <a:txBody>
                    <a:bodyPr/>
                    <a:lstStyle/>
                    <a:p>
                      <a:pPr algn="l" fontAlgn="b"/>
                      <a:r>
                        <a:rPr lang="en-US" sz="1100" b="0" i="0" u="none" strike="noStrike">
                          <a:solidFill>
                            <a:srgbClr val="000000"/>
                          </a:solidFill>
                          <a:effectLst/>
                          <a:latin typeface="Calibri" panose="020F0502020204030204" pitchFamily="34" charset="0"/>
                        </a:rPr>
                        <a:t>Cumulus Media</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0001058623</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4832</a:t>
                      </a:r>
                    </a:p>
                  </a:txBody>
                  <a:tcPr marL="9525" marR="9525" marT="9525" marB="0" anchor="b"/>
                </a:tc>
                <a:extLst>
                  <a:ext uri="{0D108BD9-81ED-4DB2-BD59-A6C34878D82A}">
                    <a16:rowId xmlns:a16="http://schemas.microsoft.com/office/drawing/2014/main" val="3293710109"/>
                  </a:ext>
                </a:extLst>
              </a:tr>
              <a:tr h="157371">
                <a:tc>
                  <a:txBody>
                    <a:bodyPr/>
                    <a:lstStyle/>
                    <a:p>
                      <a:pPr algn="l" fontAlgn="b"/>
                      <a:r>
                        <a:rPr lang="en-US" sz="1100" b="0" i="0" u="none" strike="noStrike">
                          <a:solidFill>
                            <a:srgbClr val="000000"/>
                          </a:solidFill>
                          <a:effectLst/>
                          <a:latin typeface="Calibri" panose="020F0502020204030204" pitchFamily="34" charset="0"/>
                        </a:rPr>
                        <a:t>News Corp</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0001564708</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2711</a:t>
                      </a:r>
                    </a:p>
                  </a:txBody>
                  <a:tcPr marL="9525" marR="9525" marT="9525" marB="0" anchor="b"/>
                </a:tc>
                <a:extLst>
                  <a:ext uri="{0D108BD9-81ED-4DB2-BD59-A6C34878D82A}">
                    <a16:rowId xmlns:a16="http://schemas.microsoft.com/office/drawing/2014/main" val="4025164179"/>
                  </a:ext>
                </a:extLst>
              </a:tr>
              <a:tr h="157371">
                <a:tc>
                  <a:txBody>
                    <a:bodyPr/>
                    <a:lstStyle/>
                    <a:p>
                      <a:pPr algn="l" fontAlgn="b"/>
                      <a:r>
                        <a:rPr lang="en-US" sz="1100" b="0" i="0" u="none" strike="noStrike">
                          <a:solidFill>
                            <a:srgbClr val="000000"/>
                          </a:solidFill>
                          <a:effectLst/>
                          <a:latin typeface="Calibri" panose="020F0502020204030204" pitchFamily="34" charset="0"/>
                        </a:rPr>
                        <a:t>Townsquare Media</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0001499832</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4832</a:t>
                      </a:r>
                    </a:p>
                  </a:txBody>
                  <a:tcPr marL="9525" marR="9525" marT="9525" marB="0" anchor="b"/>
                </a:tc>
                <a:extLst>
                  <a:ext uri="{0D108BD9-81ED-4DB2-BD59-A6C34878D82A}">
                    <a16:rowId xmlns:a16="http://schemas.microsoft.com/office/drawing/2014/main" val="2577227900"/>
                  </a:ext>
                </a:extLst>
              </a:tr>
              <a:tr h="157371">
                <a:tc>
                  <a:txBody>
                    <a:bodyPr/>
                    <a:lstStyle/>
                    <a:p>
                      <a:pPr algn="l" fontAlgn="b"/>
                      <a:r>
                        <a:rPr lang="en-US" sz="1100" b="0" i="0" u="none" strike="noStrike">
                          <a:solidFill>
                            <a:srgbClr val="000000"/>
                          </a:solidFill>
                          <a:effectLst/>
                          <a:latin typeface="Calibri" panose="020F0502020204030204" pitchFamily="34" charset="0"/>
                        </a:rPr>
                        <a:t>Saga Communications</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0000886136</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4832</a:t>
                      </a:r>
                    </a:p>
                  </a:txBody>
                  <a:tcPr marL="9525" marR="9525" marT="9525" marB="0" anchor="b"/>
                </a:tc>
                <a:extLst>
                  <a:ext uri="{0D108BD9-81ED-4DB2-BD59-A6C34878D82A}">
                    <a16:rowId xmlns:a16="http://schemas.microsoft.com/office/drawing/2014/main" val="1939848873"/>
                  </a:ext>
                </a:extLst>
              </a:tr>
              <a:tr h="157371">
                <a:tc>
                  <a:txBody>
                    <a:bodyPr/>
                    <a:lstStyle/>
                    <a:p>
                      <a:pPr algn="l" fontAlgn="b"/>
                      <a:r>
                        <a:rPr lang="en-US" sz="1100" b="0" i="0" u="none" strike="noStrike">
                          <a:solidFill>
                            <a:srgbClr val="000000"/>
                          </a:solidFill>
                          <a:effectLst/>
                          <a:latin typeface="Calibri" panose="020F0502020204030204" pitchFamily="34" charset="0"/>
                        </a:rPr>
                        <a:t>Yelp</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0001345016</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7200</a:t>
                      </a:r>
                    </a:p>
                  </a:txBody>
                  <a:tcPr marL="9525" marR="9525" marT="9525" marB="0" anchor="b"/>
                </a:tc>
                <a:extLst>
                  <a:ext uri="{0D108BD9-81ED-4DB2-BD59-A6C34878D82A}">
                    <a16:rowId xmlns:a16="http://schemas.microsoft.com/office/drawing/2014/main" val="3186755663"/>
                  </a:ext>
                </a:extLst>
              </a:tr>
              <a:tr h="157371">
                <a:tc>
                  <a:txBody>
                    <a:bodyPr/>
                    <a:lstStyle/>
                    <a:p>
                      <a:pPr algn="l" fontAlgn="b"/>
                      <a:r>
                        <a:rPr lang="en-US" sz="1100" b="0" i="0" u="none" strike="noStrike">
                          <a:solidFill>
                            <a:srgbClr val="000000"/>
                          </a:solidFill>
                          <a:effectLst/>
                          <a:latin typeface="Calibri" panose="020F0502020204030204" pitchFamily="34" charset="0"/>
                        </a:rPr>
                        <a:t>2U Inc</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0001459417</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7372</a:t>
                      </a:r>
                    </a:p>
                  </a:txBody>
                  <a:tcPr marL="9525" marR="9525" marT="9525" marB="0" anchor="b"/>
                </a:tc>
                <a:extLst>
                  <a:ext uri="{0D108BD9-81ED-4DB2-BD59-A6C34878D82A}">
                    <a16:rowId xmlns:a16="http://schemas.microsoft.com/office/drawing/2014/main" val="2774025156"/>
                  </a:ext>
                </a:extLst>
              </a:tr>
              <a:tr h="157371">
                <a:tc>
                  <a:txBody>
                    <a:bodyPr/>
                    <a:lstStyle/>
                    <a:p>
                      <a:pPr algn="l" fontAlgn="b"/>
                      <a:r>
                        <a:rPr lang="en-US" sz="1100" b="0" i="0" u="none" strike="noStrike">
                          <a:solidFill>
                            <a:srgbClr val="000000"/>
                          </a:solidFill>
                          <a:effectLst/>
                          <a:latin typeface="Calibri" panose="020F0502020204030204" pitchFamily="34" charset="0"/>
                        </a:rPr>
                        <a:t>Snap Inc</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0001564408</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7370</a:t>
                      </a:r>
                    </a:p>
                  </a:txBody>
                  <a:tcPr marL="9525" marR="9525" marT="9525" marB="0" anchor="b"/>
                </a:tc>
                <a:extLst>
                  <a:ext uri="{0D108BD9-81ED-4DB2-BD59-A6C34878D82A}">
                    <a16:rowId xmlns:a16="http://schemas.microsoft.com/office/drawing/2014/main" val="103260135"/>
                  </a:ext>
                </a:extLst>
              </a:tr>
              <a:tr h="157371">
                <a:tc>
                  <a:txBody>
                    <a:bodyPr/>
                    <a:lstStyle/>
                    <a:p>
                      <a:pPr algn="l" fontAlgn="b"/>
                      <a:r>
                        <a:rPr lang="en-US" sz="1100" b="0" i="0" u="none" strike="noStrike">
                          <a:solidFill>
                            <a:srgbClr val="000000"/>
                          </a:solidFill>
                          <a:effectLst/>
                          <a:latin typeface="Calibri" panose="020F0502020204030204" pitchFamily="34" charset="0"/>
                        </a:rPr>
                        <a:t>Groupon</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0001490281</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7311</a:t>
                      </a:r>
                    </a:p>
                  </a:txBody>
                  <a:tcPr marL="9525" marR="9525" marT="9525" marB="0" anchor="b"/>
                </a:tc>
                <a:extLst>
                  <a:ext uri="{0D108BD9-81ED-4DB2-BD59-A6C34878D82A}">
                    <a16:rowId xmlns:a16="http://schemas.microsoft.com/office/drawing/2014/main" val="3352980513"/>
                  </a:ext>
                </a:extLst>
              </a:tr>
              <a:tr h="157371">
                <a:tc>
                  <a:txBody>
                    <a:bodyPr/>
                    <a:lstStyle/>
                    <a:p>
                      <a:pPr algn="l" fontAlgn="b"/>
                      <a:r>
                        <a:rPr lang="en-US" sz="1100" b="0" i="0" u="none" strike="noStrike">
                          <a:solidFill>
                            <a:srgbClr val="000000"/>
                          </a:solidFill>
                          <a:effectLst/>
                          <a:latin typeface="Calibri" panose="020F0502020204030204" pitchFamily="34" charset="0"/>
                        </a:rPr>
                        <a:t>Dropbox</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0001467623</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7372</a:t>
                      </a:r>
                    </a:p>
                  </a:txBody>
                  <a:tcPr marL="9525" marR="9525" marT="9525" marB="0" anchor="b"/>
                </a:tc>
                <a:extLst>
                  <a:ext uri="{0D108BD9-81ED-4DB2-BD59-A6C34878D82A}">
                    <a16:rowId xmlns:a16="http://schemas.microsoft.com/office/drawing/2014/main" val="2409088807"/>
                  </a:ext>
                </a:extLst>
              </a:tr>
              <a:tr h="157371">
                <a:tc>
                  <a:txBody>
                    <a:bodyPr/>
                    <a:lstStyle/>
                    <a:p>
                      <a:pPr algn="l" fontAlgn="b"/>
                      <a:r>
                        <a:rPr lang="en-US" sz="1100" b="0" i="0" u="none" strike="noStrike">
                          <a:solidFill>
                            <a:srgbClr val="000000"/>
                          </a:solidFill>
                          <a:effectLst/>
                          <a:latin typeface="Calibri" panose="020F0502020204030204" pitchFamily="34" charset="0"/>
                        </a:rPr>
                        <a:t>Paylocity Holdings</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0001591698</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7372</a:t>
                      </a:r>
                    </a:p>
                  </a:txBody>
                  <a:tcPr marL="9525" marR="9525" marT="9525" marB="0" anchor="b"/>
                </a:tc>
                <a:extLst>
                  <a:ext uri="{0D108BD9-81ED-4DB2-BD59-A6C34878D82A}">
                    <a16:rowId xmlns:a16="http://schemas.microsoft.com/office/drawing/2014/main" val="462195470"/>
                  </a:ext>
                </a:extLst>
              </a:tr>
              <a:tr h="157371">
                <a:tc>
                  <a:txBody>
                    <a:bodyPr/>
                    <a:lstStyle/>
                    <a:p>
                      <a:pPr algn="l" fontAlgn="b"/>
                      <a:r>
                        <a:rPr lang="en-US" sz="1100" b="0" i="0" u="none" strike="noStrike">
                          <a:solidFill>
                            <a:srgbClr val="000000"/>
                          </a:solidFill>
                          <a:effectLst/>
                          <a:latin typeface="Calibri" panose="020F0502020204030204" pitchFamily="34" charset="0"/>
                        </a:rPr>
                        <a:t>Box Inc</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0001372612</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7372</a:t>
                      </a:r>
                    </a:p>
                  </a:txBody>
                  <a:tcPr marL="9525" marR="9525" marT="9525" marB="0" anchor="b"/>
                </a:tc>
                <a:extLst>
                  <a:ext uri="{0D108BD9-81ED-4DB2-BD59-A6C34878D82A}">
                    <a16:rowId xmlns:a16="http://schemas.microsoft.com/office/drawing/2014/main" val="3423659489"/>
                  </a:ext>
                </a:extLst>
              </a:tr>
              <a:tr h="157371">
                <a:tc>
                  <a:txBody>
                    <a:bodyPr/>
                    <a:lstStyle/>
                    <a:p>
                      <a:pPr algn="l" fontAlgn="b"/>
                      <a:r>
                        <a:rPr lang="en-US" sz="1100" b="0" i="0" u="none" strike="noStrike">
                          <a:solidFill>
                            <a:srgbClr val="000000"/>
                          </a:solidFill>
                          <a:effectLst/>
                          <a:latin typeface="Calibri" panose="020F0502020204030204" pitchFamily="34" charset="0"/>
                        </a:rPr>
                        <a:t>CyrusOne</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0001553023</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6798</a:t>
                      </a:r>
                    </a:p>
                  </a:txBody>
                  <a:tcPr marL="9525" marR="9525" marT="9525" marB="0" anchor="b"/>
                </a:tc>
                <a:extLst>
                  <a:ext uri="{0D108BD9-81ED-4DB2-BD59-A6C34878D82A}">
                    <a16:rowId xmlns:a16="http://schemas.microsoft.com/office/drawing/2014/main" val="487874655"/>
                  </a:ext>
                </a:extLst>
              </a:tr>
              <a:tr h="157371">
                <a:tc>
                  <a:txBody>
                    <a:bodyPr/>
                    <a:lstStyle/>
                    <a:p>
                      <a:pPr algn="l" fontAlgn="b"/>
                      <a:r>
                        <a:rPr lang="en-US" sz="1100" b="0" i="0" u="none" strike="noStrike">
                          <a:solidFill>
                            <a:srgbClr val="000000"/>
                          </a:solidFill>
                          <a:effectLst/>
                          <a:latin typeface="Calibri" panose="020F0502020204030204" pitchFamily="34" charset="0"/>
                        </a:rPr>
                        <a:t>CoreSite Realty</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0001490892</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6798</a:t>
                      </a:r>
                    </a:p>
                  </a:txBody>
                  <a:tcPr marL="9525" marR="9525" marT="9525" marB="0" anchor="b"/>
                </a:tc>
                <a:extLst>
                  <a:ext uri="{0D108BD9-81ED-4DB2-BD59-A6C34878D82A}">
                    <a16:rowId xmlns:a16="http://schemas.microsoft.com/office/drawing/2014/main" val="1047172208"/>
                  </a:ext>
                </a:extLst>
              </a:tr>
              <a:tr h="157371">
                <a:tc>
                  <a:txBody>
                    <a:bodyPr/>
                    <a:lstStyle/>
                    <a:p>
                      <a:pPr algn="l" fontAlgn="b"/>
                      <a:r>
                        <a:rPr lang="en-US" sz="1100" b="0" i="0" u="none" strike="noStrike">
                          <a:solidFill>
                            <a:srgbClr val="000000"/>
                          </a:solidFill>
                          <a:effectLst/>
                          <a:latin typeface="Calibri" panose="020F0502020204030204" pitchFamily="34" charset="0"/>
                        </a:rPr>
                        <a:t>LendingTree</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0001434621</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6163</a:t>
                      </a:r>
                    </a:p>
                  </a:txBody>
                  <a:tcPr marL="9525" marR="9525" marT="9525" marB="0" anchor="b"/>
                </a:tc>
                <a:extLst>
                  <a:ext uri="{0D108BD9-81ED-4DB2-BD59-A6C34878D82A}">
                    <a16:rowId xmlns:a16="http://schemas.microsoft.com/office/drawing/2014/main" val="2015515161"/>
                  </a:ext>
                </a:extLst>
              </a:tr>
              <a:tr h="182263">
                <a:tc>
                  <a:txBody>
                    <a:bodyPr/>
                    <a:lstStyle/>
                    <a:p>
                      <a:pPr algn="l" fontAlgn="b"/>
                      <a:r>
                        <a:rPr lang="en-US" sz="1100" b="0" i="0" u="none" strike="noStrike">
                          <a:solidFill>
                            <a:srgbClr val="000000"/>
                          </a:solidFill>
                          <a:effectLst/>
                          <a:latin typeface="Calibri" panose="020F0502020204030204" pitchFamily="34" charset="0"/>
                        </a:rPr>
                        <a:t>LendingClub</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0001409970</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6141</a:t>
                      </a:r>
                    </a:p>
                  </a:txBody>
                  <a:tcPr marL="9525" marR="9525" marT="9525" marB="0" anchor="b"/>
                </a:tc>
                <a:extLst>
                  <a:ext uri="{0D108BD9-81ED-4DB2-BD59-A6C34878D82A}">
                    <a16:rowId xmlns:a16="http://schemas.microsoft.com/office/drawing/2014/main" val="3488892336"/>
                  </a:ext>
                </a:extLst>
              </a:tr>
              <a:tr h="275679">
                <a:tc>
                  <a:txBody>
                    <a:bodyPr/>
                    <a:lstStyle/>
                    <a:p>
                      <a:pPr algn="l" fontAlgn="b"/>
                      <a:r>
                        <a:rPr lang="en-US" sz="1100" b="0" i="0" u="none" strike="noStrike">
                          <a:solidFill>
                            <a:srgbClr val="000000"/>
                          </a:solidFill>
                          <a:effectLst/>
                          <a:latin typeface="Calibri" panose="020F0502020204030204" pitchFamily="34" charset="0"/>
                        </a:rPr>
                        <a:t>Envestnet</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0001337619</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7389</a:t>
                      </a:r>
                    </a:p>
                  </a:txBody>
                  <a:tcPr marL="9525" marR="9525" marT="9525" marB="0" anchor="b"/>
                </a:tc>
                <a:extLst>
                  <a:ext uri="{0D108BD9-81ED-4DB2-BD59-A6C34878D82A}">
                    <a16:rowId xmlns:a16="http://schemas.microsoft.com/office/drawing/2014/main" val="1376434065"/>
                  </a:ext>
                </a:extLst>
              </a:tr>
              <a:tr h="157371">
                <a:tc>
                  <a:txBody>
                    <a:bodyPr/>
                    <a:lstStyle/>
                    <a:p>
                      <a:pPr algn="l" fontAlgn="b"/>
                      <a:r>
                        <a:rPr lang="en-US" sz="1100" b="0" i="0" u="none" strike="noStrike">
                          <a:solidFill>
                            <a:srgbClr val="000000"/>
                          </a:solidFill>
                          <a:effectLst/>
                          <a:latin typeface="Calibri" panose="020F0502020204030204" pitchFamily="34" charset="0"/>
                        </a:rPr>
                        <a:t>Fiserv</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0000798354</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7374</a:t>
                      </a:r>
                    </a:p>
                  </a:txBody>
                  <a:tcPr marL="9525" marR="9525" marT="9525" marB="0" anchor="b"/>
                </a:tc>
                <a:extLst>
                  <a:ext uri="{0D108BD9-81ED-4DB2-BD59-A6C34878D82A}">
                    <a16:rowId xmlns:a16="http://schemas.microsoft.com/office/drawing/2014/main" val="2488760951"/>
                  </a:ext>
                </a:extLst>
              </a:tr>
              <a:tr h="157371">
                <a:tc>
                  <a:txBody>
                    <a:bodyPr/>
                    <a:lstStyle/>
                    <a:p>
                      <a:pPr algn="l" fontAlgn="b"/>
                      <a:r>
                        <a:rPr lang="en-US" sz="1100" b="0" i="0" u="none" strike="noStrike">
                          <a:solidFill>
                            <a:srgbClr val="000000"/>
                          </a:solidFill>
                          <a:effectLst/>
                          <a:latin typeface="Calibri" panose="020F0502020204030204" pitchFamily="34" charset="0"/>
                        </a:rPr>
                        <a:t>Scientific Games Corp</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0000750004</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7373</a:t>
                      </a:r>
                    </a:p>
                  </a:txBody>
                  <a:tcPr marL="9525" marR="9525" marT="9525" marB="0" anchor="b"/>
                </a:tc>
                <a:extLst>
                  <a:ext uri="{0D108BD9-81ED-4DB2-BD59-A6C34878D82A}">
                    <a16:rowId xmlns:a16="http://schemas.microsoft.com/office/drawing/2014/main" val="3880718933"/>
                  </a:ext>
                </a:extLst>
              </a:tr>
              <a:tr h="157371">
                <a:tc>
                  <a:txBody>
                    <a:bodyPr/>
                    <a:lstStyle/>
                    <a:p>
                      <a:pPr algn="l" fontAlgn="b"/>
                      <a:r>
                        <a:rPr lang="en-US" sz="1100" b="0" i="0" u="none" strike="noStrike">
                          <a:solidFill>
                            <a:srgbClr val="000000"/>
                          </a:solidFill>
                          <a:effectLst/>
                          <a:latin typeface="Calibri" panose="020F0502020204030204" pitchFamily="34" charset="0"/>
                        </a:rPr>
                        <a:t>Telephone &amp; Data Systems, Inc</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0001051512</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4813</a:t>
                      </a:r>
                    </a:p>
                  </a:txBody>
                  <a:tcPr marL="9525" marR="9525" marT="9525" marB="0" anchor="b"/>
                </a:tc>
                <a:extLst>
                  <a:ext uri="{0D108BD9-81ED-4DB2-BD59-A6C34878D82A}">
                    <a16:rowId xmlns:a16="http://schemas.microsoft.com/office/drawing/2014/main" val="1612389383"/>
                  </a:ext>
                </a:extLst>
              </a:tr>
              <a:tr h="157371">
                <a:tc>
                  <a:txBody>
                    <a:bodyPr/>
                    <a:lstStyle/>
                    <a:p>
                      <a:pPr algn="l" fontAlgn="b"/>
                      <a:r>
                        <a:rPr lang="en-US" sz="1100" b="0" i="0" u="none" strike="noStrike">
                          <a:solidFill>
                            <a:srgbClr val="000000"/>
                          </a:solidFill>
                          <a:effectLst/>
                          <a:latin typeface="Calibri" panose="020F0502020204030204" pitchFamily="34" charset="0"/>
                        </a:rPr>
                        <a:t>US Cellular Corp</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0000821130</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4812</a:t>
                      </a:r>
                    </a:p>
                  </a:txBody>
                  <a:tcPr marL="9525" marR="9525" marT="9525" marB="0" anchor="b"/>
                </a:tc>
                <a:extLst>
                  <a:ext uri="{0D108BD9-81ED-4DB2-BD59-A6C34878D82A}">
                    <a16:rowId xmlns:a16="http://schemas.microsoft.com/office/drawing/2014/main" val="1759559379"/>
                  </a:ext>
                </a:extLst>
              </a:tr>
              <a:tr h="157371">
                <a:tc>
                  <a:txBody>
                    <a:bodyPr/>
                    <a:lstStyle/>
                    <a:p>
                      <a:pPr algn="l" fontAlgn="b"/>
                      <a:r>
                        <a:rPr lang="en-US" sz="1100" b="0" i="0" u="none" strike="noStrike">
                          <a:solidFill>
                            <a:srgbClr val="000000"/>
                          </a:solidFill>
                          <a:effectLst/>
                          <a:latin typeface="Calibri" panose="020F0502020204030204" pitchFamily="34" charset="0"/>
                        </a:rPr>
                        <a:t>Shenandoah Telecom</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0000354963</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4813</a:t>
                      </a:r>
                    </a:p>
                  </a:txBody>
                  <a:tcPr marL="9525" marR="9525" marT="9525" marB="0" anchor="b"/>
                </a:tc>
                <a:extLst>
                  <a:ext uri="{0D108BD9-81ED-4DB2-BD59-A6C34878D82A}">
                    <a16:rowId xmlns:a16="http://schemas.microsoft.com/office/drawing/2014/main" val="842419371"/>
                  </a:ext>
                </a:extLst>
              </a:tr>
              <a:tr h="157371">
                <a:tc>
                  <a:txBody>
                    <a:bodyPr/>
                    <a:lstStyle/>
                    <a:p>
                      <a:pPr algn="l" fontAlgn="b"/>
                      <a:r>
                        <a:rPr lang="en-US" sz="1100" b="0" i="0" u="none" strike="noStrike">
                          <a:solidFill>
                            <a:srgbClr val="000000"/>
                          </a:solidFill>
                          <a:effectLst/>
                          <a:latin typeface="Calibri" panose="020F0502020204030204" pitchFamily="34" charset="0"/>
                        </a:rPr>
                        <a:t>MicroStrategy</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0001050446</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7372</a:t>
                      </a:r>
                    </a:p>
                  </a:txBody>
                  <a:tcPr marL="9525" marR="9525" marT="9525" marB="0" anchor="b"/>
                </a:tc>
                <a:extLst>
                  <a:ext uri="{0D108BD9-81ED-4DB2-BD59-A6C34878D82A}">
                    <a16:rowId xmlns:a16="http://schemas.microsoft.com/office/drawing/2014/main" val="2215367790"/>
                  </a:ext>
                </a:extLst>
              </a:tr>
              <a:tr h="157371">
                <a:tc>
                  <a:txBody>
                    <a:bodyPr/>
                    <a:lstStyle/>
                    <a:p>
                      <a:pPr algn="l" fontAlgn="b"/>
                      <a:r>
                        <a:rPr lang="en-US" sz="1100" b="0" i="0" u="none" strike="noStrike">
                          <a:solidFill>
                            <a:srgbClr val="000000"/>
                          </a:solidFill>
                          <a:effectLst/>
                          <a:latin typeface="Calibri" panose="020F0502020204030204" pitchFamily="34" charset="0"/>
                        </a:rPr>
                        <a:t>Wayfair</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0001616707</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5961</a:t>
                      </a:r>
                    </a:p>
                  </a:txBody>
                  <a:tcPr marL="9525" marR="9525" marT="9525" marB="0" anchor="b"/>
                </a:tc>
                <a:extLst>
                  <a:ext uri="{0D108BD9-81ED-4DB2-BD59-A6C34878D82A}">
                    <a16:rowId xmlns:a16="http://schemas.microsoft.com/office/drawing/2014/main" val="2441281107"/>
                  </a:ext>
                </a:extLst>
              </a:tr>
              <a:tr h="311854">
                <a:tc>
                  <a:txBody>
                    <a:bodyPr/>
                    <a:lstStyle/>
                    <a:p>
                      <a:pPr algn="l" fontAlgn="b"/>
                      <a:r>
                        <a:rPr lang="en-US" sz="1100" b="0" i="0" u="none" strike="noStrike">
                          <a:solidFill>
                            <a:srgbClr val="000000"/>
                          </a:solidFill>
                          <a:effectLst/>
                          <a:latin typeface="Calibri" panose="020F0502020204030204" pitchFamily="34" charset="0"/>
                        </a:rPr>
                        <a:t>Overstock.com</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0001130713</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5961</a:t>
                      </a:r>
                    </a:p>
                  </a:txBody>
                  <a:tcPr marL="9525" marR="9525" marT="9525" marB="0" anchor="b"/>
                </a:tc>
                <a:extLst>
                  <a:ext uri="{0D108BD9-81ED-4DB2-BD59-A6C34878D82A}">
                    <a16:rowId xmlns:a16="http://schemas.microsoft.com/office/drawing/2014/main" val="1919810037"/>
                  </a:ext>
                </a:extLst>
              </a:tr>
              <a:tr h="157371">
                <a:tc>
                  <a:txBody>
                    <a:bodyPr/>
                    <a:lstStyle/>
                    <a:p>
                      <a:pPr algn="l" fontAlgn="b"/>
                      <a:r>
                        <a:rPr lang="en-US" sz="1100" b="0" i="0" u="none" strike="noStrike">
                          <a:solidFill>
                            <a:srgbClr val="000000"/>
                          </a:solidFill>
                          <a:effectLst/>
                          <a:latin typeface="Calibri" panose="020F0502020204030204" pitchFamily="34" charset="0"/>
                        </a:rPr>
                        <a:t>Mercadolibre</a:t>
                      </a:r>
                    </a:p>
                  </a:txBody>
                  <a:tcPr marL="9525" marR="9525" marT="9525" marB="0" anchor="b"/>
                </a:tc>
                <a:tc>
                  <a:txBody>
                    <a:bodyPr/>
                    <a:lstStyle/>
                    <a:p>
                      <a:pPr algn="l" fontAlgn="b"/>
                      <a:r>
                        <a:rPr lang="en-US" sz="1100" b="0" i="0" u="none" strike="noStrike">
                          <a:solidFill>
                            <a:srgbClr val="000000"/>
                          </a:solidFill>
                          <a:effectLst/>
                          <a:latin typeface="Calibri" panose="020F0502020204030204" pitchFamily="34" charset="0"/>
                        </a:rPr>
                        <a:t>0001099590</a:t>
                      </a:r>
                    </a:p>
                  </a:txBody>
                  <a:tcPr marL="9525" marR="9525" marT="9525" marB="0" anchor="b"/>
                </a:tc>
                <a:tc>
                  <a:txBody>
                    <a:bodyPr/>
                    <a:lstStyle/>
                    <a:p>
                      <a:pPr algn="l" fontAlgn="b"/>
                      <a:r>
                        <a:rPr lang="en-US" sz="1100" b="0" i="0" u="none" strike="noStrike" dirty="0">
                          <a:solidFill>
                            <a:srgbClr val="000000"/>
                          </a:solidFill>
                          <a:effectLst/>
                          <a:latin typeface="Calibri" panose="020F0502020204030204" pitchFamily="34" charset="0"/>
                        </a:rPr>
                        <a:t>7389</a:t>
                      </a:r>
                    </a:p>
                  </a:txBody>
                  <a:tcPr marL="9525" marR="9525" marT="9525" marB="0" anchor="b"/>
                </a:tc>
                <a:extLst>
                  <a:ext uri="{0D108BD9-81ED-4DB2-BD59-A6C34878D82A}">
                    <a16:rowId xmlns:a16="http://schemas.microsoft.com/office/drawing/2014/main" val="2968680720"/>
                  </a:ext>
                </a:extLst>
              </a:tr>
            </a:tbl>
          </a:graphicData>
        </a:graphic>
      </p:graphicFrame>
    </p:spTree>
    <p:extLst>
      <p:ext uri="{BB962C8B-B14F-4D97-AF65-F5344CB8AC3E}">
        <p14:creationId xmlns:p14="http://schemas.microsoft.com/office/powerpoint/2010/main" val="440992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D1DB9-45DB-2640-819E-624D64114E06}"/>
              </a:ext>
            </a:extLst>
          </p:cNvPr>
          <p:cNvSpPr>
            <a:spLocks noGrp="1"/>
          </p:cNvSpPr>
          <p:nvPr>
            <p:ph type="title"/>
          </p:nvPr>
        </p:nvSpPr>
        <p:spPr/>
        <p:txBody>
          <a:bodyPr/>
          <a:lstStyle/>
          <a:p>
            <a:r>
              <a:rPr lang="en-US" dirty="0"/>
              <a:t>Business Proposition: </a:t>
            </a:r>
            <a:br>
              <a:rPr lang="en-US" dirty="0"/>
            </a:br>
            <a:r>
              <a:rPr lang="en-US" dirty="0"/>
              <a:t>Investment Manager</a:t>
            </a:r>
          </a:p>
        </p:txBody>
      </p:sp>
      <p:sp>
        <p:nvSpPr>
          <p:cNvPr id="3" name="Content Placeholder 2">
            <a:extLst>
              <a:ext uri="{FF2B5EF4-FFF2-40B4-BE49-F238E27FC236}">
                <a16:creationId xmlns:a16="http://schemas.microsoft.com/office/drawing/2014/main" id="{3CAB2486-4F3F-844A-A01A-44401B2A1E4A}"/>
              </a:ext>
            </a:extLst>
          </p:cNvPr>
          <p:cNvSpPr>
            <a:spLocks noGrp="1"/>
          </p:cNvSpPr>
          <p:nvPr>
            <p:ph idx="1"/>
          </p:nvPr>
        </p:nvSpPr>
        <p:spPr/>
        <p:txBody>
          <a:bodyPr>
            <a:normAutofit/>
          </a:bodyPr>
          <a:lstStyle/>
          <a:p>
            <a:r>
              <a:rPr lang="en-US" dirty="0"/>
              <a:t>Similarity Metrics between Companies</a:t>
            </a:r>
          </a:p>
          <a:p>
            <a:r>
              <a:rPr lang="en-US" dirty="0"/>
              <a:t>Companies as Mixture of Risk-Types</a:t>
            </a:r>
          </a:p>
          <a:p>
            <a:r>
              <a:rPr lang="en-US" dirty="0"/>
              <a:t>Value-Added Research</a:t>
            </a:r>
          </a:p>
          <a:p>
            <a:pPr lvl="1"/>
            <a:r>
              <a:rPr lang="en-US" dirty="0"/>
              <a:t>Changes in Market/Industry Structure over Time</a:t>
            </a:r>
          </a:p>
          <a:p>
            <a:pPr lvl="1"/>
            <a:r>
              <a:rPr lang="en-US" dirty="0"/>
              <a:t>Change in Company/Industry over Time?</a:t>
            </a:r>
          </a:p>
          <a:p>
            <a:r>
              <a:rPr lang="en-US" dirty="0"/>
              <a:t>Risk-Management Tool</a:t>
            </a:r>
          </a:p>
          <a:p>
            <a:pPr lvl="1"/>
            <a:r>
              <a:rPr lang="en-US" dirty="0"/>
              <a:t>Replacing Correlation for Optimization</a:t>
            </a:r>
          </a:p>
          <a:p>
            <a:pPr lvl="1"/>
            <a:r>
              <a:rPr lang="en-US" dirty="0"/>
              <a:t>Supplementing Discrete Bucketing</a:t>
            </a:r>
          </a:p>
        </p:txBody>
      </p:sp>
    </p:spTree>
    <p:extLst>
      <p:ext uri="{BB962C8B-B14F-4D97-AF65-F5344CB8AC3E}">
        <p14:creationId xmlns:p14="http://schemas.microsoft.com/office/powerpoint/2010/main" val="1114744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0EC88-C3DE-AD44-93D1-E0897502FC96}"/>
              </a:ext>
            </a:extLst>
          </p:cNvPr>
          <p:cNvSpPr>
            <a:spLocks noGrp="1"/>
          </p:cNvSpPr>
          <p:nvPr>
            <p:ph type="title"/>
          </p:nvPr>
        </p:nvSpPr>
        <p:spPr/>
        <p:txBody>
          <a:bodyPr/>
          <a:lstStyle/>
          <a:p>
            <a:r>
              <a:rPr lang="en-US" dirty="0"/>
              <a:t>Business Proposition: </a:t>
            </a:r>
            <a:br>
              <a:rPr lang="en-US" dirty="0"/>
            </a:br>
            <a:r>
              <a:rPr lang="en-US" dirty="0"/>
              <a:t>Important Considerations</a:t>
            </a:r>
          </a:p>
        </p:txBody>
      </p:sp>
      <p:sp>
        <p:nvSpPr>
          <p:cNvPr id="3" name="Content Placeholder 2">
            <a:extLst>
              <a:ext uri="{FF2B5EF4-FFF2-40B4-BE49-F238E27FC236}">
                <a16:creationId xmlns:a16="http://schemas.microsoft.com/office/drawing/2014/main" id="{4BDCD618-C75E-6C43-80A7-03CA1149C11F}"/>
              </a:ext>
            </a:extLst>
          </p:cNvPr>
          <p:cNvSpPr>
            <a:spLocks noGrp="1"/>
          </p:cNvSpPr>
          <p:nvPr>
            <p:ph idx="1"/>
          </p:nvPr>
        </p:nvSpPr>
        <p:spPr/>
        <p:txBody>
          <a:bodyPr/>
          <a:lstStyle/>
          <a:p>
            <a:r>
              <a:rPr lang="en-US" dirty="0"/>
              <a:t>Qualitative Support</a:t>
            </a:r>
          </a:p>
          <a:p>
            <a:r>
              <a:rPr lang="en-US" dirty="0"/>
              <a:t>Interpretability</a:t>
            </a:r>
          </a:p>
          <a:p>
            <a:r>
              <a:rPr lang="en-US" dirty="0"/>
              <a:t>Scalability</a:t>
            </a:r>
          </a:p>
          <a:p>
            <a:r>
              <a:rPr lang="en-US" dirty="0"/>
              <a:t>Reliability </a:t>
            </a:r>
          </a:p>
        </p:txBody>
      </p:sp>
    </p:spTree>
    <p:extLst>
      <p:ext uri="{BB962C8B-B14F-4D97-AF65-F5344CB8AC3E}">
        <p14:creationId xmlns:p14="http://schemas.microsoft.com/office/powerpoint/2010/main" val="3497682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C03AA-1522-6C43-88FB-98020EF3A2BF}"/>
              </a:ext>
            </a:extLst>
          </p:cNvPr>
          <p:cNvSpPr>
            <a:spLocks noGrp="1"/>
          </p:cNvSpPr>
          <p:nvPr>
            <p:ph type="title"/>
          </p:nvPr>
        </p:nvSpPr>
        <p:spPr/>
        <p:txBody>
          <a:bodyPr>
            <a:normAutofit/>
          </a:bodyPr>
          <a:lstStyle/>
          <a:p>
            <a:r>
              <a:rPr lang="en-US" dirty="0"/>
              <a:t>Dataset:  </a:t>
            </a:r>
            <a:br>
              <a:rPr lang="en-US" dirty="0"/>
            </a:br>
            <a:r>
              <a:rPr lang="en-US" dirty="0"/>
              <a:t>Intro to EDGAR, 10-K's &amp; Risk Disclosures</a:t>
            </a:r>
          </a:p>
        </p:txBody>
      </p:sp>
      <p:sp>
        <p:nvSpPr>
          <p:cNvPr id="3" name="Content Placeholder 2">
            <a:extLst>
              <a:ext uri="{FF2B5EF4-FFF2-40B4-BE49-F238E27FC236}">
                <a16:creationId xmlns:a16="http://schemas.microsoft.com/office/drawing/2014/main" id="{1397A58E-874C-654E-99F1-8603F81B50D8}"/>
              </a:ext>
            </a:extLst>
          </p:cNvPr>
          <p:cNvSpPr>
            <a:spLocks noGrp="1"/>
          </p:cNvSpPr>
          <p:nvPr>
            <p:ph idx="1"/>
          </p:nvPr>
        </p:nvSpPr>
        <p:spPr/>
        <p:txBody>
          <a:bodyPr>
            <a:normAutofit fontScale="92500" lnSpcReduction="10000"/>
          </a:bodyPr>
          <a:lstStyle/>
          <a:p>
            <a:r>
              <a:rPr lang="en-US" dirty="0"/>
              <a:t>Overseen by the SEC, EDGAR provides all filings from companies publicly traded in the United States.</a:t>
            </a:r>
          </a:p>
          <a:p>
            <a:pPr lvl="1"/>
            <a:r>
              <a:rPr lang="en-US" dirty="0"/>
              <a:t>This includes 10-K’s which contain the discussion on risk factors.</a:t>
            </a:r>
          </a:p>
          <a:p>
            <a:r>
              <a:rPr lang="en-US" dirty="0"/>
              <a:t>Increasingly, EDGAR has become more technologically-sound and filings are required to be submitted in some sort of structured format (as opposed to just raw text files). </a:t>
            </a:r>
          </a:p>
          <a:p>
            <a:r>
              <a:rPr lang="en-US" dirty="0"/>
              <a:t>Formatting is typically boilerplate across all 10-K filers.  The discussion around risk is (almost) always in Section 1A.</a:t>
            </a:r>
          </a:p>
          <a:p>
            <a:pPr lvl="1"/>
            <a:r>
              <a:rPr lang="en-US" dirty="0"/>
              <a:t>Easier for isolating the text of interest</a:t>
            </a:r>
          </a:p>
          <a:p>
            <a:r>
              <a:rPr lang="en-US" dirty="0"/>
              <a:t>Typically, each risk is introduced with a headline sentence or two</a:t>
            </a:r>
          </a:p>
          <a:p>
            <a:pPr lvl="1"/>
            <a:r>
              <a:rPr lang="en-US" dirty="0"/>
              <a:t>Followed by a more detailed (sometimes multiple paragraphs) discussion.  </a:t>
            </a:r>
          </a:p>
        </p:txBody>
      </p:sp>
    </p:spTree>
    <p:extLst>
      <p:ext uri="{BB962C8B-B14F-4D97-AF65-F5344CB8AC3E}">
        <p14:creationId xmlns:p14="http://schemas.microsoft.com/office/powerpoint/2010/main" val="3003121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3DA86-30A7-964A-B54F-0E76584A7DB7}"/>
              </a:ext>
            </a:extLst>
          </p:cNvPr>
          <p:cNvSpPr>
            <a:spLocks noGrp="1"/>
          </p:cNvSpPr>
          <p:nvPr>
            <p:ph type="title"/>
          </p:nvPr>
        </p:nvSpPr>
        <p:spPr/>
        <p:txBody>
          <a:bodyPr/>
          <a:lstStyle/>
          <a:p>
            <a:r>
              <a:rPr lang="en-US" dirty="0"/>
              <a:t>Universe</a:t>
            </a:r>
          </a:p>
        </p:txBody>
      </p:sp>
      <p:sp>
        <p:nvSpPr>
          <p:cNvPr id="3" name="Content Placeholder 2">
            <a:extLst>
              <a:ext uri="{FF2B5EF4-FFF2-40B4-BE49-F238E27FC236}">
                <a16:creationId xmlns:a16="http://schemas.microsoft.com/office/drawing/2014/main" id="{7DF1ADFE-A047-0845-9EA6-3F0CCFB336A8}"/>
              </a:ext>
            </a:extLst>
          </p:cNvPr>
          <p:cNvSpPr>
            <a:spLocks noGrp="1"/>
          </p:cNvSpPr>
          <p:nvPr>
            <p:ph idx="1"/>
          </p:nvPr>
        </p:nvSpPr>
        <p:spPr/>
        <p:txBody>
          <a:bodyPr>
            <a:normAutofit/>
          </a:bodyPr>
          <a:lstStyle/>
          <a:p>
            <a:r>
              <a:rPr lang="en-US" dirty="0"/>
              <a:t>Collected Risk Disclosures from 10Ks Through 2011 (if applicable)</a:t>
            </a:r>
          </a:p>
          <a:p>
            <a:r>
              <a:rPr lang="en-US" dirty="0"/>
              <a:t>~150 Stocks Related to TMT</a:t>
            </a:r>
          </a:p>
          <a:p>
            <a:pPr lvl="1"/>
            <a:r>
              <a:rPr lang="en-US" dirty="0"/>
              <a:t>Internet</a:t>
            </a:r>
          </a:p>
          <a:p>
            <a:pPr lvl="1"/>
            <a:r>
              <a:rPr lang="en-US" dirty="0"/>
              <a:t>Retail-Tech or eCommerce</a:t>
            </a:r>
          </a:p>
          <a:p>
            <a:pPr lvl="1"/>
            <a:r>
              <a:rPr lang="en-US" dirty="0"/>
              <a:t>Finance</a:t>
            </a:r>
          </a:p>
          <a:p>
            <a:pPr lvl="1"/>
            <a:r>
              <a:rPr lang="en-US" dirty="0"/>
              <a:t>Traditional Media</a:t>
            </a:r>
          </a:p>
          <a:p>
            <a:pPr lvl="1"/>
            <a:r>
              <a:rPr lang="en-US" dirty="0"/>
              <a:t>CRM Software</a:t>
            </a:r>
          </a:p>
          <a:p>
            <a:r>
              <a:rPr lang="en-US" dirty="0"/>
              <a:t>US-Only</a:t>
            </a:r>
          </a:p>
          <a:p>
            <a:r>
              <a:rPr lang="en-US" dirty="0"/>
              <a:t>Across Market Cap &amp; Maturity Stages</a:t>
            </a:r>
          </a:p>
        </p:txBody>
      </p:sp>
    </p:spTree>
    <p:extLst>
      <p:ext uri="{BB962C8B-B14F-4D97-AF65-F5344CB8AC3E}">
        <p14:creationId xmlns:p14="http://schemas.microsoft.com/office/powerpoint/2010/main" val="21935104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715EF-7424-0B4E-B1F6-AD7229571C92}"/>
              </a:ext>
            </a:extLst>
          </p:cNvPr>
          <p:cNvSpPr>
            <a:spLocks noGrp="1"/>
          </p:cNvSpPr>
          <p:nvPr>
            <p:ph type="title"/>
          </p:nvPr>
        </p:nvSpPr>
        <p:spPr>
          <a:xfrm>
            <a:off x="838200" y="365126"/>
            <a:ext cx="10515600" cy="1005536"/>
          </a:xfrm>
        </p:spPr>
        <p:txBody>
          <a:bodyPr/>
          <a:lstStyle/>
          <a:p>
            <a:r>
              <a:rPr lang="en-US" dirty="0"/>
              <a:t>Heatmap: Correlations-Past Decade</a:t>
            </a:r>
          </a:p>
        </p:txBody>
      </p:sp>
      <p:pic>
        <p:nvPicPr>
          <p:cNvPr id="7" name="Content Placeholder 6">
            <a:extLst>
              <a:ext uri="{FF2B5EF4-FFF2-40B4-BE49-F238E27FC236}">
                <a16:creationId xmlns:a16="http://schemas.microsoft.com/office/drawing/2014/main" id="{5B94A8BF-1B06-7B44-B127-3A7311435958}"/>
              </a:ext>
            </a:extLst>
          </p:cNvPr>
          <p:cNvPicPr>
            <a:picLocks noGrp="1" noChangeAspect="1"/>
          </p:cNvPicPr>
          <p:nvPr>
            <p:ph idx="1"/>
          </p:nvPr>
        </p:nvPicPr>
        <p:blipFill>
          <a:blip r:embed="rId2"/>
          <a:stretch>
            <a:fillRect/>
          </a:stretch>
        </p:blipFill>
        <p:spPr>
          <a:xfrm>
            <a:off x="838200" y="1467293"/>
            <a:ext cx="10515599" cy="4541483"/>
          </a:xfrm>
        </p:spPr>
      </p:pic>
    </p:spTree>
    <p:extLst>
      <p:ext uri="{BB962C8B-B14F-4D97-AF65-F5344CB8AC3E}">
        <p14:creationId xmlns:p14="http://schemas.microsoft.com/office/powerpoint/2010/main" val="156285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715EF-7424-0B4E-B1F6-AD7229571C92}"/>
              </a:ext>
            </a:extLst>
          </p:cNvPr>
          <p:cNvSpPr>
            <a:spLocks noGrp="1"/>
          </p:cNvSpPr>
          <p:nvPr>
            <p:ph type="title"/>
          </p:nvPr>
        </p:nvSpPr>
        <p:spPr>
          <a:xfrm>
            <a:off x="838200" y="365126"/>
            <a:ext cx="10515600" cy="910782"/>
          </a:xfrm>
        </p:spPr>
        <p:txBody>
          <a:bodyPr/>
          <a:lstStyle/>
          <a:p>
            <a:r>
              <a:rPr lang="en-US" dirty="0"/>
              <a:t>Heatmap: Annual Correlations (2011-2015)</a:t>
            </a:r>
          </a:p>
        </p:txBody>
      </p:sp>
      <p:pic>
        <p:nvPicPr>
          <p:cNvPr id="6" name="Content Placeholder 5">
            <a:extLst>
              <a:ext uri="{FF2B5EF4-FFF2-40B4-BE49-F238E27FC236}">
                <a16:creationId xmlns:a16="http://schemas.microsoft.com/office/drawing/2014/main" id="{5B7658E3-0665-F64B-907F-4C7A56C65B3B}"/>
              </a:ext>
            </a:extLst>
          </p:cNvPr>
          <p:cNvPicPr>
            <a:picLocks noGrp="1" noChangeAspect="1"/>
          </p:cNvPicPr>
          <p:nvPr>
            <p:ph idx="1"/>
          </p:nvPr>
        </p:nvPicPr>
        <p:blipFill>
          <a:blip r:embed="rId2"/>
          <a:stretch>
            <a:fillRect/>
          </a:stretch>
        </p:blipFill>
        <p:spPr>
          <a:xfrm>
            <a:off x="838200" y="1275909"/>
            <a:ext cx="10515600" cy="4733132"/>
          </a:xfrm>
        </p:spPr>
      </p:pic>
    </p:spTree>
    <p:extLst>
      <p:ext uri="{BB962C8B-B14F-4D97-AF65-F5344CB8AC3E}">
        <p14:creationId xmlns:p14="http://schemas.microsoft.com/office/powerpoint/2010/main" val="7682465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715EF-7424-0B4E-B1F6-AD7229571C92}"/>
              </a:ext>
            </a:extLst>
          </p:cNvPr>
          <p:cNvSpPr>
            <a:spLocks noGrp="1"/>
          </p:cNvSpPr>
          <p:nvPr>
            <p:ph type="title"/>
          </p:nvPr>
        </p:nvSpPr>
        <p:spPr>
          <a:xfrm>
            <a:off x="838200" y="365126"/>
            <a:ext cx="10515600" cy="910782"/>
          </a:xfrm>
        </p:spPr>
        <p:txBody>
          <a:bodyPr/>
          <a:lstStyle/>
          <a:p>
            <a:r>
              <a:rPr lang="en-US" dirty="0"/>
              <a:t>Heatmap: Annual Correlations (2016-2020)</a:t>
            </a:r>
          </a:p>
        </p:txBody>
      </p:sp>
      <p:pic>
        <p:nvPicPr>
          <p:cNvPr id="7" name="Content Placeholder 6">
            <a:extLst>
              <a:ext uri="{FF2B5EF4-FFF2-40B4-BE49-F238E27FC236}">
                <a16:creationId xmlns:a16="http://schemas.microsoft.com/office/drawing/2014/main" id="{C2B490A5-8B8F-CC41-8141-32C91A91FF53}"/>
              </a:ext>
            </a:extLst>
          </p:cNvPr>
          <p:cNvPicPr>
            <a:picLocks noGrp="1" noChangeAspect="1"/>
          </p:cNvPicPr>
          <p:nvPr>
            <p:ph idx="1"/>
          </p:nvPr>
        </p:nvPicPr>
        <p:blipFill>
          <a:blip r:embed="rId2"/>
          <a:stretch>
            <a:fillRect/>
          </a:stretch>
        </p:blipFill>
        <p:spPr>
          <a:xfrm>
            <a:off x="838200" y="1993547"/>
            <a:ext cx="10515600" cy="4015493"/>
          </a:xfrm>
        </p:spPr>
      </p:pic>
    </p:spTree>
    <p:extLst>
      <p:ext uri="{BB962C8B-B14F-4D97-AF65-F5344CB8AC3E}">
        <p14:creationId xmlns:p14="http://schemas.microsoft.com/office/powerpoint/2010/main" val="146315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1847</TotalTime>
  <Words>3206</Words>
  <Application>Microsoft Macintosh PowerPoint</Application>
  <PresentationFormat>Widescreen</PresentationFormat>
  <Paragraphs>796</Paragraphs>
  <Slides>25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Opportunities w/ 10Ks</vt:lpstr>
      <vt:lpstr>Business Proposition:  Tech Creep Across Industries</vt:lpstr>
      <vt:lpstr>Business Proposition:  Investment Manager</vt:lpstr>
      <vt:lpstr>Business Proposition:  Important Considerations</vt:lpstr>
      <vt:lpstr>Dataset:   Intro to EDGAR, 10-K's &amp; Risk Disclosures</vt:lpstr>
      <vt:lpstr>Universe</vt:lpstr>
      <vt:lpstr>Heatmap: Correlations-Past Decade</vt:lpstr>
      <vt:lpstr>Heatmap: Annual Correlations (2011-2015)</vt:lpstr>
      <vt:lpstr>Heatmap: Annual Correlations (2016-2020)</vt:lpstr>
      <vt:lpstr>Universe- Correlations (Annual Structure Graphs)</vt:lpstr>
      <vt:lpstr>Universe- Correlations (Annual Structure Graphs)</vt:lpstr>
      <vt:lpstr>Wordclouds: Internet Platform Companies</vt:lpstr>
      <vt:lpstr>Wordclouds: Different Media Companies</vt:lpstr>
      <vt:lpstr>Modeling Process</vt:lpstr>
      <vt:lpstr>Feature Engineering: Max Features-5, 50 &amp; 200</vt:lpstr>
      <vt:lpstr>Feature Engineering: Max Features-500, 1000 &amp; 5000</vt:lpstr>
      <vt:lpstr>Feature Engineer-Corpus Used</vt:lpstr>
      <vt:lpstr>Clustering-Linkage (w/ Agglomerative)</vt:lpstr>
      <vt:lpstr>Clustering- Neighbors (w/ KNN) &amp; Linkage (w/ Agg)</vt:lpstr>
      <vt:lpstr>Similarity Matrix w/ Agglomerative Clustering</vt:lpstr>
      <vt:lpstr>Highest Similarity Metrics All Hardware Manufactures Except Apple</vt:lpstr>
      <vt:lpstr>Conclusions:  Future Steps</vt:lpstr>
      <vt:lpstr>Appendix: Dataset</vt:lpstr>
      <vt:lpstr>Appendix: Dataset</vt:lpstr>
      <vt:lpstr>Appendix: Dataset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gigep porter</dc:creator>
  <cp:lastModifiedBy>gigep porter</cp:lastModifiedBy>
  <cp:revision>76</cp:revision>
  <dcterms:created xsi:type="dcterms:W3CDTF">2021-07-21T15:50:26Z</dcterms:created>
  <dcterms:modified xsi:type="dcterms:W3CDTF">2021-08-05T22:34:45Z</dcterms:modified>
</cp:coreProperties>
</file>

<file path=docProps/thumbnail.jpeg>
</file>